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79"/>
  </p:notesMasterIdLst>
  <p:handoutMasterIdLst>
    <p:handoutMasterId r:id="rId80"/>
  </p:handoutMasterIdLst>
  <p:sldIdLst>
    <p:sldId id="2183" r:id="rId2"/>
    <p:sldId id="2031" r:id="rId3"/>
    <p:sldId id="2055" r:id="rId4"/>
    <p:sldId id="2296" r:id="rId5"/>
    <p:sldId id="2186" r:id="rId6"/>
    <p:sldId id="2368" r:id="rId7"/>
    <p:sldId id="2369" r:id="rId8"/>
    <p:sldId id="2347" r:id="rId9"/>
    <p:sldId id="2349" r:id="rId10"/>
    <p:sldId id="2350" r:id="rId11"/>
    <p:sldId id="2352" r:id="rId12"/>
    <p:sldId id="2036" r:id="rId13"/>
    <p:sldId id="2233" r:id="rId14"/>
    <p:sldId id="2325" r:id="rId15"/>
    <p:sldId id="2238" r:id="rId16"/>
    <p:sldId id="2326" r:id="rId17"/>
    <p:sldId id="2291" r:id="rId18"/>
    <p:sldId id="2374" r:id="rId19"/>
    <p:sldId id="2375" r:id="rId20"/>
    <p:sldId id="2376" r:id="rId21"/>
    <p:sldId id="2377" r:id="rId22"/>
    <p:sldId id="2298" r:id="rId23"/>
    <p:sldId id="2372" r:id="rId24"/>
    <p:sldId id="2329" r:id="rId25"/>
    <p:sldId id="2327" r:id="rId26"/>
    <p:sldId id="2378" r:id="rId27"/>
    <p:sldId id="2328" r:id="rId28"/>
    <p:sldId id="2373" r:id="rId29"/>
    <p:sldId id="2330" r:id="rId30"/>
    <p:sldId id="2398" r:id="rId31"/>
    <p:sldId id="2245" r:id="rId32"/>
    <p:sldId id="2153" r:id="rId33"/>
    <p:sldId id="2353" r:id="rId34"/>
    <p:sldId id="2187" r:id="rId35"/>
    <p:sldId id="2236" r:id="rId36"/>
    <p:sldId id="2411" r:id="rId37"/>
    <p:sldId id="2247" r:id="rId38"/>
    <p:sldId id="2379" r:id="rId39"/>
    <p:sldId id="2262" r:id="rId40"/>
    <p:sldId id="2364" r:id="rId41"/>
    <p:sldId id="2381" r:id="rId42"/>
    <p:sldId id="2382" r:id="rId43"/>
    <p:sldId id="2401" r:id="rId44"/>
    <p:sldId id="2380" r:id="rId45"/>
    <p:sldId id="2399" r:id="rId46"/>
    <p:sldId id="2383" r:id="rId47"/>
    <p:sldId id="2412" r:id="rId48"/>
    <p:sldId id="2384" r:id="rId49"/>
    <p:sldId id="2255" r:id="rId50"/>
    <p:sldId id="2288" r:id="rId51"/>
    <p:sldId id="2346" r:id="rId52"/>
    <p:sldId id="2365" r:id="rId53"/>
    <p:sldId id="2386" r:id="rId54"/>
    <p:sldId id="2387" r:id="rId55"/>
    <p:sldId id="2312" r:id="rId56"/>
    <p:sldId id="2390" r:id="rId57"/>
    <p:sldId id="2389" r:id="rId58"/>
    <p:sldId id="2391" r:id="rId59"/>
    <p:sldId id="2413" r:id="rId60"/>
    <p:sldId id="2415" r:id="rId61"/>
    <p:sldId id="2414" r:id="rId62"/>
    <p:sldId id="2388" r:id="rId63"/>
    <p:sldId id="2392" r:id="rId64"/>
    <p:sldId id="2403" r:id="rId65"/>
    <p:sldId id="2400" r:id="rId66"/>
    <p:sldId id="2394" r:id="rId67"/>
    <p:sldId id="2396" r:id="rId68"/>
    <p:sldId id="2405" r:id="rId69"/>
    <p:sldId id="2395" r:id="rId70"/>
    <p:sldId id="2404" r:id="rId71"/>
    <p:sldId id="2397" r:id="rId72"/>
    <p:sldId id="2406" r:id="rId73"/>
    <p:sldId id="2408" r:id="rId74"/>
    <p:sldId id="2409" r:id="rId75"/>
    <p:sldId id="2410" r:id="rId76"/>
    <p:sldId id="2231" r:id="rId77"/>
    <p:sldId id="2280" r:id="rId78"/>
  </p:sldIdLst>
  <p:sldSz cx="9144000" cy="6858000" type="screen4x3"/>
  <p:notesSz cx="7010400" cy="9296400"/>
  <p:embeddedFontLst>
    <p:embeddedFont>
      <p:font typeface="Cambria Math" panose="02040503050406030204" pitchFamily="18" charset="0"/>
      <p:regular r:id="rId81"/>
    </p:embeddedFont>
    <p:embeddedFont>
      <p:font typeface="Tahoma" panose="020B0604030504040204" pitchFamily="34" charset="0"/>
      <p:regular r:id="rId82"/>
      <p:bold r:id="rId83"/>
    </p:embeddedFont>
    <p:embeddedFont>
      <p:font typeface="Wingdings 3" panose="05040102010807070707" pitchFamily="18" charset="2"/>
      <p:regular r:id="rId84"/>
    </p:embeddedFont>
  </p:embeddedFontLst>
  <p:defaultTextStyle>
    <a:defPPr>
      <a:defRPr lang="en-GB"/>
    </a:defPPr>
    <a:lvl1pPr algn="l" rtl="0" fontAlgn="base">
      <a:spcBef>
        <a:spcPct val="0"/>
      </a:spcBef>
      <a:spcAft>
        <a:spcPct val="0"/>
      </a:spcAft>
      <a:defRPr sz="2000" b="1" u="sng" kern="1200">
        <a:solidFill>
          <a:schemeClr val="tx1"/>
        </a:solidFill>
        <a:latin typeface="Tahoma" pitchFamily="34" charset="0"/>
        <a:ea typeface="+mn-ea"/>
        <a:cs typeface="Arial" charset="0"/>
      </a:defRPr>
    </a:lvl1pPr>
    <a:lvl2pPr marL="457200" algn="l" rtl="0" fontAlgn="base">
      <a:spcBef>
        <a:spcPct val="0"/>
      </a:spcBef>
      <a:spcAft>
        <a:spcPct val="0"/>
      </a:spcAft>
      <a:defRPr sz="2000" b="1" u="sng" kern="1200">
        <a:solidFill>
          <a:schemeClr val="tx1"/>
        </a:solidFill>
        <a:latin typeface="Tahoma" pitchFamily="34" charset="0"/>
        <a:ea typeface="+mn-ea"/>
        <a:cs typeface="Arial" charset="0"/>
      </a:defRPr>
    </a:lvl2pPr>
    <a:lvl3pPr marL="914400" algn="l" rtl="0" fontAlgn="base">
      <a:spcBef>
        <a:spcPct val="0"/>
      </a:spcBef>
      <a:spcAft>
        <a:spcPct val="0"/>
      </a:spcAft>
      <a:defRPr sz="2000" b="1" u="sng" kern="1200">
        <a:solidFill>
          <a:schemeClr val="tx1"/>
        </a:solidFill>
        <a:latin typeface="Tahoma" pitchFamily="34" charset="0"/>
        <a:ea typeface="+mn-ea"/>
        <a:cs typeface="Arial" charset="0"/>
      </a:defRPr>
    </a:lvl3pPr>
    <a:lvl4pPr marL="1371600" algn="l" rtl="0" fontAlgn="base">
      <a:spcBef>
        <a:spcPct val="0"/>
      </a:spcBef>
      <a:spcAft>
        <a:spcPct val="0"/>
      </a:spcAft>
      <a:defRPr sz="2000" b="1" u="sng" kern="1200">
        <a:solidFill>
          <a:schemeClr val="tx1"/>
        </a:solidFill>
        <a:latin typeface="Tahoma" pitchFamily="34" charset="0"/>
        <a:ea typeface="+mn-ea"/>
        <a:cs typeface="Arial" charset="0"/>
      </a:defRPr>
    </a:lvl4pPr>
    <a:lvl5pPr marL="1828800" algn="l" rtl="0" fontAlgn="base">
      <a:spcBef>
        <a:spcPct val="0"/>
      </a:spcBef>
      <a:spcAft>
        <a:spcPct val="0"/>
      </a:spcAft>
      <a:defRPr sz="2000" b="1" u="sng" kern="1200">
        <a:solidFill>
          <a:schemeClr val="tx1"/>
        </a:solidFill>
        <a:latin typeface="Tahoma" pitchFamily="34" charset="0"/>
        <a:ea typeface="+mn-ea"/>
        <a:cs typeface="Arial" charset="0"/>
      </a:defRPr>
    </a:lvl5pPr>
    <a:lvl6pPr marL="2286000" algn="l" defTabSz="914400" rtl="0" eaLnBrk="1" latinLnBrk="0" hangingPunct="1">
      <a:defRPr sz="2000" b="1" u="sng" kern="1200">
        <a:solidFill>
          <a:schemeClr val="tx1"/>
        </a:solidFill>
        <a:latin typeface="Tahoma" pitchFamily="34" charset="0"/>
        <a:ea typeface="+mn-ea"/>
        <a:cs typeface="Arial" charset="0"/>
      </a:defRPr>
    </a:lvl6pPr>
    <a:lvl7pPr marL="2743200" algn="l" defTabSz="914400" rtl="0" eaLnBrk="1" latinLnBrk="0" hangingPunct="1">
      <a:defRPr sz="2000" b="1" u="sng" kern="1200">
        <a:solidFill>
          <a:schemeClr val="tx1"/>
        </a:solidFill>
        <a:latin typeface="Tahoma" pitchFamily="34" charset="0"/>
        <a:ea typeface="+mn-ea"/>
        <a:cs typeface="Arial" charset="0"/>
      </a:defRPr>
    </a:lvl7pPr>
    <a:lvl8pPr marL="3200400" algn="l" defTabSz="914400" rtl="0" eaLnBrk="1" latinLnBrk="0" hangingPunct="1">
      <a:defRPr sz="2000" b="1" u="sng" kern="1200">
        <a:solidFill>
          <a:schemeClr val="tx1"/>
        </a:solidFill>
        <a:latin typeface="Tahoma" pitchFamily="34" charset="0"/>
        <a:ea typeface="+mn-ea"/>
        <a:cs typeface="Arial" charset="0"/>
      </a:defRPr>
    </a:lvl8pPr>
    <a:lvl9pPr marL="3657600" algn="l" defTabSz="914400" rtl="0" eaLnBrk="1" latinLnBrk="0" hangingPunct="1">
      <a:defRPr sz="2000" b="1" u="sng" kern="1200">
        <a:solidFill>
          <a:schemeClr val="tx1"/>
        </a:solidFill>
        <a:latin typeface="Tahoma" pitchFamily="34" charset="0"/>
        <a:ea typeface="+mn-ea"/>
        <a:cs typeface="Arial" charset="0"/>
      </a:defRPr>
    </a:lvl9pPr>
  </p:defaultTextStyle>
  <p:extLst>
    <p:ext uri="{EFAFB233-063F-42B5-8137-9DF3F51BA10A}">
      <p15:sldGuideLst xmlns:p15="http://schemas.microsoft.com/office/powerpoint/2012/main">
        <p15:guide id="4" pos="2880" userDrawn="1">
          <p15:clr>
            <a:srgbClr val="A4A3A4"/>
          </p15:clr>
        </p15:guide>
        <p15:guide id="10" orient="horz" pos="1296" userDrawn="1">
          <p15:clr>
            <a:srgbClr val="A4A3A4"/>
          </p15:clr>
        </p15:guide>
      </p15:sldGuideLst>
    </p:ext>
    <p:ext uri="{2D200454-40CA-4A62-9FC3-DE9A4176ACB9}">
      <p15:notesGuideLst xmlns:p15="http://schemas.microsoft.com/office/powerpoint/2012/main">
        <p15:guide id="1" orient="horz" pos="2928" userDrawn="1">
          <p15:clr>
            <a:srgbClr val="A4A3A4"/>
          </p15:clr>
        </p15:guide>
        <p15:guide id="2" pos="220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mit Khandelwal" initials="ak" lastIdx="1" clrIdx="0"/>
  <p:cmAuthor id="1" name="Justin R. Pierce" initials="JRP" lastIdx="10" clrIdx="1"/>
  <p:cmAuthor id="2" name="Schott, Peter" initials="SP" lastIdx="14" clrIdx="2"/>
  <p:cmAuthor id="3" name="Justin Pierce" initials="JP" lastIdx="7" clrIdx="3"/>
  <p:cmAuthor id="4" name="Cristina J Tello Trillo (CENSUS/CES FED)" initials="CJTT(F" lastIdx="2" clrIdx="4">
    <p:extLst>
      <p:ext uri="{19B8F6BF-5375-455C-9EA6-DF929625EA0E}">
        <p15:presenceInfo xmlns:p15="http://schemas.microsoft.com/office/powerpoint/2012/main" userId="S-1-5-21-2418650581-3053253586-2785318765-22510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00"/>
    <a:srgbClr val="0000FF"/>
    <a:srgbClr val="FF9900"/>
    <a:srgbClr val="FF0000"/>
    <a:srgbClr val="FF8F34"/>
    <a:srgbClr val="FFFFFF"/>
    <a:srgbClr val="27274F"/>
    <a:srgbClr val="7676BB"/>
    <a:srgbClr val="BFDFBF"/>
    <a:srgbClr val="EAF2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72" autoAdjust="0"/>
    <p:restoredTop sz="88686" autoAdjust="0"/>
  </p:normalViewPr>
  <p:slideViewPr>
    <p:cSldViewPr snapToGrid="0" showGuides="1">
      <p:cViewPr varScale="1">
        <p:scale>
          <a:sx n="79" d="100"/>
          <a:sy n="79" d="100"/>
        </p:scale>
        <p:origin x="1315" y="26"/>
      </p:cViewPr>
      <p:guideLst>
        <p:guide pos="2880"/>
        <p:guide orient="horz" pos="1296"/>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howGuides="1">
      <p:cViewPr varScale="1">
        <p:scale>
          <a:sx n="78" d="100"/>
          <a:sy n="78" d="100"/>
        </p:scale>
        <p:origin x="2469" y="5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font" Target="fonts/font4.fntdata"/><Relationship Id="rId89"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notesMaster" Target="notesMasters/notesMaster1.xml"/><Relationship Id="rId87"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font" Target="fonts/font2.fntdata"/><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handoutMaster" Target="handoutMasters/handoutMaster1.xml"/><Relationship Id="rId85"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font" Target="fonts/font3.fntdata"/><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font" Target="fonts/font1.fntdata"/><Relationship Id="rId86"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42" name="Rectangle 2"/>
          <p:cNvSpPr>
            <a:spLocks noGrp="1" noChangeArrowheads="1"/>
          </p:cNvSpPr>
          <p:nvPr>
            <p:ph type="hdr" sz="quarter"/>
          </p:nvPr>
        </p:nvSpPr>
        <p:spPr bwMode="auto">
          <a:xfrm>
            <a:off x="0" y="2"/>
            <a:ext cx="3038145" cy="465743"/>
          </a:xfrm>
          <a:prstGeom prst="rect">
            <a:avLst/>
          </a:prstGeom>
          <a:noFill/>
          <a:ln w="9525">
            <a:noFill/>
            <a:miter lim="800000"/>
            <a:headEnd/>
            <a:tailEnd/>
          </a:ln>
          <a:effectLst/>
        </p:spPr>
        <p:txBody>
          <a:bodyPr vert="horz" wrap="square" lIns="89811" tIns="44906" rIns="89811" bIns="44906" numCol="1" anchor="t" anchorCtr="0" compatLnSpc="1">
            <a:prstTxWarp prst="textNoShape">
              <a:avLst/>
            </a:prstTxWarp>
          </a:bodyPr>
          <a:lstStyle>
            <a:lvl1pPr defTabSz="897999">
              <a:defRPr sz="1200" b="0" u="none">
                <a:latin typeface="Arial" charset="0"/>
                <a:cs typeface="+mn-cs"/>
              </a:defRPr>
            </a:lvl1pPr>
          </a:lstStyle>
          <a:p>
            <a:pPr>
              <a:defRPr/>
            </a:pPr>
            <a:endParaRPr lang="en-US" dirty="0"/>
          </a:p>
        </p:txBody>
      </p:sp>
      <p:sp>
        <p:nvSpPr>
          <p:cNvPr id="163843" name="Rectangle 3"/>
          <p:cNvSpPr>
            <a:spLocks noGrp="1" noChangeArrowheads="1"/>
          </p:cNvSpPr>
          <p:nvPr>
            <p:ph type="dt" sz="quarter" idx="1"/>
          </p:nvPr>
        </p:nvSpPr>
        <p:spPr bwMode="auto">
          <a:xfrm>
            <a:off x="3970734" y="2"/>
            <a:ext cx="3038145" cy="465743"/>
          </a:xfrm>
          <a:prstGeom prst="rect">
            <a:avLst/>
          </a:prstGeom>
          <a:noFill/>
          <a:ln w="9525">
            <a:noFill/>
            <a:miter lim="800000"/>
            <a:headEnd/>
            <a:tailEnd/>
          </a:ln>
          <a:effectLst/>
        </p:spPr>
        <p:txBody>
          <a:bodyPr vert="horz" wrap="square" lIns="89811" tIns="44906" rIns="89811" bIns="44906" numCol="1" anchor="t" anchorCtr="0" compatLnSpc="1">
            <a:prstTxWarp prst="textNoShape">
              <a:avLst/>
            </a:prstTxWarp>
          </a:bodyPr>
          <a:lstStyle>
            <a:lvl1pPr algn="r" defTabSz="897999">
              <a:defRPr sz="1200" b="0" u="none">
                <a:latin typeface="Arial" charset="0"/>
                <a:cs typeface="+mn-cs"/>
              </a:defRPr>
            </a:lvl1pPr>
          </a:lstStyle>
          <a:p>
            <a:pPr>
              <a:defRPr/>
            </a:pPr>
            <a:endParaRPr lang="en-US" dirty="0"/>
          </a:p>
        </p:txBody>
      </p:sp>
      <p:sp>
        <p:nvSpPr>
          <p:cNvPr id="163844" name="Rectangle 4"/>
          <p:cNvSpPr>
            <a:spLocks noGrp="1" noChangeArrowheads="1"/>
          </p:cNvSpPr>
          <p:nvPr>
            <p:ph type="ftr" sz="quarter" idx="2"/>
          </p:nvPr>
        </p:nvSpPr>
        <p:spPr bwMode="auto">
          <a:xfrm>
            <a:off x="0" y="8829123"/>
            <a:ext cx="3038145" cy="465743"/>
          </a:xfrm>
          <a:prstGeom prst="rect">
            <a:avLst/>
          </a:prstGeom>
          <a:noFill/>
          <a:ln w="9525">
            <a:noFill/>
            <a:miter lim="800000"/>
            <a:headEnd/>
            <a:tailEnd/>
          </a:ln>
          <a:effectLst/>
        </p:spPr>
        <p:txBody>
          <a:bodyPr vert="horz" wrap="square" lIns="89811" tIns="44906" rIns="89811" bIns="44906" numCol="1" anchor="b" anchorCtr="0" compatLnSpc="1">
            <a:prstTxWarp prst="textNoShape">
              <a:avLst/>
            </a:prstTxWarp>
          </a:bodyPr>
          <a:lstStyle>
            <a:lvl1pPr defTabSz="897999">
              <a:defRPr sz="1200" b="0" u="none">
                <a:latin typeface="Arial" charset="0"/>
                <a:cs typeface="+mn-cs"/>
              </a:defRPr>
            </a:lvl1pPr>
          </a:lstStyle>
          <a:p>
            <a:pPr>
              <a:defRPr/>
            </a:pPr>
            <a:endParaRPr lang="en-US" dirty="0"/>
          </a:p>
        </p:txBody>
      </p:sp>
      <p:sp>
        <p:nvSpPr>
          <p:cNvPr id="163845" name="Rectangle 5"/>
          <p:cNvSpPr>
            <a:spLocks noGrp="1" noChangeArrowheads="1"/>
          </p:cNvSpPr>
          <p:nvPr>
            <p:ph type="sldNum" sz="quarter" idx="3"/>
          </p:nvPr>
        </p:nvSpPr>
        <p:spPr bwMode="auto">
          <a:xfrm>
            <a:off x="3970734" y="8829123"/>
            <a:ext cx="3038145" cy="465743"/>
          </a:xfrm>
          <a:prstGeom prst="rect">
            <a:avLst/>
          </a:prstGeom>
          <a:noFill/>
          <a:ln w="9525">
            <a:noFill/>
            <a:miter lim="800000"/>
            <a:headEnd/>
            <a:tailEnd/>
          </a:ln>
          <a:effectLst/>
        </p:spPr>
        <p:txBody>
          <a:bodyPr vert="horz" wrap="square" lIns="89811" tIns="44906" rIns="89811" bIns="44906" numCol="1" anchor="b" anchorCtr="0" compatLnSpc="1">
            <a:prstTxWarp prst="textNoShape">
              <a:avLst/>
            </a:prstTxWarp>
          </a:bodyPr>
          <a:lstStyle>
            <a:lvl1pPr algn="r" defTabSz="897999">
              <a:defRPr sz="1200" b="0" u="none">
                <a:latin typeface="Arial" charset="0"/>
                <a:cs typeface="+mn-cs"/>
              </a:defRPr>
            </a:lvl1pPr>
          </a:lstStyle>
          <a:p>
            <a:pPr>
              <a:defRPr/>
            </a:pPr>
            <a:fld id="{3C153773-BBBC-4D70-9901-00E50FC8BCE2}" type="slidenum">
              <a:rPr lang="en-US"/>
              <a:pPr>
                <a:defRPr/>
              </a:pPr>
              <a:t>‹#›</a:t>
            </a:fld>
            <a:endParaRPr lang="en-US" dirty="0"/>
          </a:p>
        </p:txBody>
      </p:sp>
    </p:spTree>
    <p:extLst>
      <p:ext uri="{BB962C8B-B14F-4D97-AF65-F5344CB8AC3E}">
        <p14:creationId xmlns:p14="http://schemas.microsoft.com/office/powerpoint/2010/main" val="1841792789"/>
      </p:ext>
    </p:extLst>
  </p:cSld>
  <p:clrMap bg1="lt1" tx1="dk1" bg2="lt2" tx2="dk2" accent1="accent1" accent2="accent2" accent3="accent3" accent4="accent4" accent5="accent5" accent6="accent6" hlink="hlink" folHlink="folHlink"/>
</p:handoutMaster>
</file>

<file path=ppt/media/image11.png>
</file>

<file path=ppt/media/image12.png>
</file>

<file path=ppt/media/image13.png>
</file>

<file path=ppt/media/image14.png>
</file>

<file path=ppt/media/image15.png>
</file>

<file path=ppt/media/image150.png>
</file>

<file path=ppt/media/image16.png>
</file>

<file path=ppt/media/image160.png>
</file>

<file path=ppt/media/image17.png>
</file>

<file path=ppt/media/image18.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2" y="2"/>
            <a:ext cx="3009239" cy="491873"/>
          </a:xfrm>
          <a:prstGeom prst="rect">
            <a:avLst/>
          </a:prstGeom>
          <a:noFill/>
          <a:ln w="9525">
            <a:noFill/>
            <a:miter lim="800000"/>
            <a:headEnd/>
            <a:tailEnd/>
          </a:ln>
          <a:effectLst/>
        </p:spPr>
        <p:txBody>
          <a:bodyPr vert="horz" wrap="square" lIns="89782" tIns="44891" rIns="89782" bIns="44891" numCol="1" anchor="t" anchorCtr="0" compatLnSpc="1">
            <a:prstTxWarp prst="textNoShape">
              <a:avLst/>
            </a:prstTxWarp>
          </a:bodyPr>
          <a:lstStyle>
            <a:lvl1pPr defTabSz="897999">
              <a:defRPr sz="1200" b="0" u="none">
                <a:latin typeface="Arial" charset="0"/>
                <a:cs typeface="+mn-cs"/>
              </a:defRPr>
            </a:lvl1pPr>
          </a:lstStyle>
          <a:p>
            <a:pPr>
              <a:defRPr/>
            </a:pPr>
            <a:endParaRPr lang="en-US" dirty="0"/>
          </a:p>
        </p:txBody>
      </p:sp>
      <p:sp>
        <p:nvSpPr>
          <p:cNvPr id="16387" name="Rectangle 3"/>
          <p:cNvSpPr>
            <a:spLocks noGrp="1" noChangeArrowheads="1"/>
          </p:cNvSpPr>
          <p:nvPr>
            <p:ph type="dt" idx="1"/>
          </p:nvPr>
        </p:nvSpPr>
        <p:spPr bwMode="auto">
          <a:xfrm>
            <a:off x="3935746" y="2"/>
            <a:ext cx="3086827" cy="491873"/>
          </a:xfrm>
          <a:prstGeom prst="rect">
            <a:avLst/>
          </a:prstGeom>
          <a:noFill/>
          <a:ln w="9525">
            <a:noFill/>
            <a:miter lim="800000"/>
            <a:headEnd/>
            <a:tailEnd/>
          </a:ln>
          <a:effectLst/>
        </p:spPr>
        <p:txBody>
          <a:bodyPr vert="horz" wrap="square" lIns="89782" tIns="44891" rIns="89782" bIns="44891" numCol="1" anchor="t" anchorCtr="0" compatLnSpc="1">
            <a:prstTxWarp prst="textNoShape">
              <a:avLst/>
            </a:prstTxWarp>
          </a:bodyPr>
          <a:lstStyle>
            <a:lvl1pPr algn="r" defTabSz="897999">
              <a:defRPr sz="1200" b="0" u="none">
                <a:latin typeface="Arial" charset="0"/>
                <a:cs typeface="+mn-cs"/>
              </a:defRPr>
            </a:lvl1pPr>
          </a:lstStyle>
          <a:p>
            <a:pPr>
              <a:defRPr/>
            </a:pPr>
            <a:endParaRPr lang="en-US" dirty="0"/>
          </a:p>
        </p:txBody>
      </p:sp>
      <p:sp>
        <p:nvSpPr>
          <p:cNvPr id="70660" name="Rectangle 4"/>
          <p:cNvSpPr>
            <a:spLocks noGrp="1" noRot="1" noChangeAspect="1" noChangeArrowheads="1" noTextEdit="1"/>
          </p:cNvSpPr>
          <p:nvPr>
            <p:ph type="sldImg" idx="2"/>
          </p:nvPr>
        </p:nvSpPr>
        <p:spPr bwMode="auto">
          <a:xfrm>
            <a:off x="1171575" y="701675"/>
            <a:ext cx="4683125" cy="3513138"/>
          </a:xfrm>
          <a:prstGeom prst="rect">
            <a:avLst/>
          </a:prstGeom>
          <a:noFill/>
          <a:ln w="9525">
            <a:solidFill>
              <a:srgbClr val="000000"/>
            </a:solidFill>
            <a:miter lim="800000"/>
            <a:headEnd/>
            <a:tailEnd/>
          </a:ln>
        </p:spPr>
      </p:sp>
      <p:sp>
        <p:nvSpPr>
          <p:cNvPr id="16389" name="Rectangle 5"/>
          <p:cNvSpPr>
            <a:spLocks noGrp="1" noChangeArrowheads="1"/>
          </p:cNvSpPr>
          <p:nvPr>
            <p:ph type="body" sz="quarter" idx="3"/>
          </p:nvPr>
        </p:nvSpPr>
        <p:spPr bwMode="auto">
          <a:xfrm>
            <a:off x="926506" y="4425323"/>
            <a:ext cx="5169561" cy="4145567"/>
          </a:xfrm>
          <a:prstGeom prst="rect">
            <a:avLst/>
          </a:prstGeom>
          <a:noFill/>
          <a:ln w="9525">
            <a:noFill/>
            <a:miter lim="800000"/>
            <a:headEnd/>
            <a:tailEnd/>
          </a:ln>
          <a:effectLst/>
        </p:spPr>
        <p:txBody>
          <a:bodyPr vert="horz" wrap="square" lIns="89782" tIns="44891" rIns="89782" bIns="44891"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6390" name="Rectangle 6"/>
          <p:cNvSpPr>
            <a:spLocks noGrp="1" noChangeArrowheads="1"/>
          </p:cNvSpPr>
          <p:nvPr>
            <p:ph type="ftr" sz="quarter" idx="4"/>
          </p:nvPr>
        </p:nvSpPr>
        <p:spPr bwMode="auto">
          <a:xfrm>
            <a:off x="2" y="8850640"/>
            <a:ext cx="3009239" cy="422704"/>
          </a:xfrm>
          <a:prstGeom prst="rect">
            <a:avLst/>
          </a:prstGeom>
          <a:noFill/>
          <a:ln w="9525">
            <a:noFill/>
            <a:miter lim="800000"/>
            <a:headEnd/>
            <a:tailEnd/>
          </a:ln>
          <a:effectLst/>
        </p:spPr>
        <p:txBody>
          <a:bodyPr vert="horz" wrap="square" lIns="89782" tIns="44891" rIns="89782" bIns="44891" numCol="1" anchor="b" anchorCtr="0" compatLnSpc="1">
            <a:prstTxWarp prst="textNoShape">
              <a:avLst/>
            </a:prstTxWarp>
          </a:bodyPr>
          <a:lstStyle>
            <a:lvl1pPr defTabSz="897999">
              <a:defRPr sz="1200" b="0" u="none">
                <a:latin typeface="Arial" charset="0"/>
                <a:cs typeface="+mn-cs"/>
              </a:defRPr>
            </a:lvl1pPr>
          </a:lstStyle>
          <a:p>
            <a:pPr>
              <a:defRPr/>
            </a:pPr>
            <a:endParaRPr lang="en-US" dirty="0"/>
          </a:p>
        </p:txBody>
      </p:sp>
      <p:sp>
        <p:nvSpPr>
          <p:cNvPr id="16391" name="Rectangle 7"/>
          <p:cNvSpPr>
            <a:spLocks noGrp="1" noChangeArrowheads="1"/>
          </p:cNvSpPr>
          <p:nvPr>
            <p:ph type="sldNum" sz="quarter" idx="5"/>
          </p:nvPr>
        </p:nvSpPr>
        <p:spPr bwMode="auto">
          <a:xfrm>
            <a:off x="3935746" y="8850640"/>
            <a:ext cx="3086827" cy="422704"/>
          </a:xfrm>
          <a:prstGeom prst="rect">
            <a:avLst/>
          </a:prstGeom>
          <a:noFill/>
          <a:ln w="9525">
            <a:noFill/>
            <a:miter lim="800000"/>
            <a:headEnd/>
            <a:tailEnd/>
          </a:ln>
          <a:effectLst/>
        </p:spPr>
        <p:txBody>
          <a:bodyPr vert="horz" wrap="square" lIns="89782" tIns="44891" rIns="89782" bIns="44891" numCol="1" anchor="b" anchorCtr="0" compatLnSpc="1">
            <a:prstTxWarp prst="textNoShape">
              <a:avLst/>
            </a:prstTxWarp>
          </a:bodyPr>
          <a:lstStyle>
            <a:lvl1pPr algn="r" defTabSz="897999">
              <a:defRPr sz="1200" b="0" u="none">
                <a:latin typeface="Arial" charset="0"/>
                <a:cs typeface="+mn-cs"/>
              </a:defRPr>
            </a:lvl1pPr>
          </a:lstStyle>
          <a:p>
            <a:pPr>
              <a:defRPr/>
            </a:pPr>
            <a:fld id="{EE586428-1CEA-4E8A-8AB0-84B90B2FB260}" type="slidenum">
              <a:rPr lang="en-US"/>
              <a:pPr>
                <a:defRPr/>
              </a:pPr>
              <a:t>‹#›</a:t>
            </a:fld>
            <a:endParaRPr lang="en-US" dirty="0"/>
          </a:p>
        </p:txBody>
      </p:sp>
    </p:spTree>
    <p:extLst>
      <p:ext uri="{BB962C8B-B14F-4D97-AF65-F5344CB8AC3E}">
        <p14:creationId xmlns:p14="http://schemas.microsoft.com/office/powerpoint/2010/main" val="118450354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1</a:t>
            </a:fld>
            <a:endParaRPr lang="en-US" dirty="0"/>
          </a:p>
        </p:txBody>
      </p:sp>
    </p:spTree>
    <p:extLst>
      <p:ext uri="{BB962C8B-B14F-4D97-AF65-F5344CB8AC3E}">
        <p14:creationId xmlns:p14="http://schemas.microsoft.com/office/powerpoint/2010/main" val="22467364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E586428-1CEA-4E8A-8AB0-84B90B2FB260}" type="slidenum">
              <a:rPr lang="en-US" smtClean="0"/>
              <a:pPr>
                <a:defRPr/>
              </a:pPr>
              <a:t>11</a:t>
            </a:fld>
            <a:endParaRPr lang="en-US" dirty="0"/>
          </a:p>
        </p:txBody>
      </p:sp>
    </p:spTree>
    <p:extLst>
      <p:ext uri="{BB962C8B-B14F-4D97-AF65-F5344CB8AC3E}">
        <p14:creationId xmlns:p14="http://schemas.microsoft.com/office/powerpoint/2010/main" val="20434009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 FL, PA are there…</a:t>
            </a:r>
          </a:p>
        </p:txBody>
      </p:sp>
      <p:sp>
        <p:nvSpPr>
          <p:cNvPr id="4" name="Slide Number Placeholder 3"/>
          <p:cNvSpPr>
            <a:spLocks noGrp="1"/>
          </p:cNvSpPr>
          <p:nvPr>
            <p:ph type="sldNum" sz="quarter" idx="5"/>
          </p:nvPr>
        </p:nvSpPr>
        <p:spPr/>
        <p:txBody>
          <a:bodyPr/>
          <a:lstStyle/>
          <a:p>
            <a:pPr>
              <a:defRPr/>
            </a:pPr>
            <a:fld id="{EE586428-1CEA-4E8A-8AB0-84B90B2FB260}" type="slidenum">
              <a:rPr lang="en-US" smtClean="0"/>
              <a:pPr>
                <a:defRPr/>
              </a:pPr>
              <a:t>13</a:t>
            </a:fld>
            <a:endParaRPr lang="en-US" dirty="0"/>
          </a:p>
        </p:txBody>
      </p:sp>
    </p:spTree>
    <p:extLst>
      <p:ext uri="{BB962C8B-B14F-4D97-AF65-F5344CB8AC3E}">
        <p14:creationId xmlns:p14="http://schemas.microsoft.com/office/powerpoint/2010/main" val="6370483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Arial" charset="0"/>
                <a:ea typeface="+mn-ea"/>
                <a:cs typeface="+mn-cs"/>
              </a:rPr>
              <a:t>Industry exposure captures industry switching costs</a:t>
            </a:r>
          </a:p>
          <a:p>
            <a:endParaRPr lang="en-US" sz="1200" b="0" i="0" kern="1200" dirty="0">
              <a:solidFill>
                <a:schemeClr val="tx1"/>
              </a:solidFill>
              <a:effectLst/>
              <a:latin typeface="Arial" charset="0"/>
              <a:ea typeface="+mn-ea"/>
              <a:cs typeface="+mn-cs"/>
            </a:endParaRPr>
          </a:p>
          <a:p>
            <a:r>
              <a:rPr lang="en-US" sz="1200" b="0" i="0" kern="1200" dirty="0">
                <a:solidFill>
                  <a:schemeClr val="tx1"/>
                </a:solidFill>
                <a:effectLst/>
                <a:latin typeface="Arial" charset="0"/>
                <a:ea typeface="+mn-ea"/>
                <a:cs typeface="+mn-cs"/>
              </a:rPr>
              <a:t>County exposure captures spatial moving costs</a:t>
            </a:r>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32</a:t>
            </a:fld>
            <a:endParaRPr lang="en-US" dirty="0"/>
          </a:p>
        </p:txBody>
      </p:sp>
    </p:spTree>
    <p:extLst>
      <p:ext uri="{BB962C8B-B14F-4D97-AF65-F5344CB8AC3E}">
        <p14:creationId xmlns:p14="http://schemas.microsoft.com/office/powerpoint/2010/main" val="17713702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Arial" charset="0"/>
                <a:ea typeface="+mn-ea"/>
                <a:cs typeface="+mn-cs"/>
              </a:rPr>
              <a:t>Industry exposure captures industry switching costs</a:t>
            </a:r>
          </a:p>
          <a:p>
            <a:endParaRPr lang="en-US" sz="1200" b="0" i="0" kern="1200" dirty="0">
              <a:solidFill>
                <a:schemeClr val="tx1"/>
              </a:solidFill>
              <a:effectLst/>
              <a:latin typeface="Arial" charset="0"/>
              <a:ea typeface="+mn-ea"/>
              <a:cs typeface="+mn-cs"/>
            </a:endParaRPr>
          </a:p>
          <a:p>
            <a:r>
              <a:rPr lang="en-US" sz="1200" b="0" i="0" kern="1200" dirty="0">
                <a:solidFill>
                  <a:schemeClr val="tx1"/>
                </a:solidFill>
                <a:effectLst/>
                <a:latin typeface="Arial" charset="0"/>
                <a:ea typeface="+mn-ea"/>
                <a:cs typeface="+mn-cs"/>
              </a:rPr>
              <a:t>County exposure captures spatial moving costs</a:t>
            </a:r>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33</a:t>
            </a:fld>
            <a:endParaRPr lang="en-US" dirty="0"/>
          </a:p>
        </p:txBody>
      </p:sp>
    </p:spTree>
    <p:extLst>
      <p:ext uri="{BB962C8B-B14F-4D97-AF65-F5344CB8AC3E}">
        <p14:creationId xmlns:p14="http://schemas.microsoft.com/office/powerpoint/2010/main" val="26680283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75-25 </a:t>
            </a:r>
            <a:r>
              <a:rPr lang="en-US" dirty="0" err="1"/>
              <a:t>interuartiles</a:t>
            </a:r>
            <a:r>
              <a:rPr lang="en-US" dirty="0"/>
              <a:t> is around 20 </a:t>
            </a:r>
          </a:p>
        </p:txBody>
      </p:sp>
      <p:sp>
        <p:nvSpPr>
          <p:cNvPr id="4" name="Slide Number Placeholder 3"/>
          <p:cNvSpPr>
            <a:spLocks noGrp="1"/>
          </p:cNvSpPr>
          <p:nvPr>
            <p:ph type="sldNum" sz="quarter" idx="5"/>
          </p:nvPr>
        </p:nvSpPr>
        <p:spPr/>
        <p:txBody>
          <a:bodyPr/>
          <a:lstStyle/>
          <a:p>
            <a:pPr>
              <a:defRPr/>
            </a:pPr>
            <a:fld id="{EE586428-1CEA-4E8A-8AB0-84B90B2FB260}" type="slidenum">
              <a:rPr lang="en-US" smtClean="0"/>
              <a:pPr>
                <a:defRPr/>
              </a:pPr>
              <a:t>34</a:t>
            </a:fld>
            <a:endParaRPr lang="en-US" dirty="0"/>
          </a:p>
        </p:txBody>
      </p:sp>
    </p:spTree>
    <p:extLst>
      <p:ext uri="{BB962C8B-B14F-4D97-AF65-F5344CB8AC3E}">
        <p14:creationId xmlns:p14="http://schemas.microsoft.com/office/powerpoint/2010/main" val="23393364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Arial" panose="020B0604020202020204" pitchFamily="34" charset="0"/>
              </a:rPr>
              <a:t>MSH This term is a separate control for the prevalence of manufacturing in a county, thereby allowing the county exposure</a:t>
            </a:r>
          </a:p>
          <a:p>
            <a:pPr algn="l"/>
            <a:r>
              <a:rPr lang="en-US" sz="1800" b="0" i="0" u="none" strike="noStrike" baseline="0" dirty="0">
                <a:latin typeface="Arial" panose="020B0604020202020204" pitchFamily="34" charset="0"/>
              </a:rPr>
              <a:t>term to </a:t>
            </a:r>
            <a:r>
              <a:rPr lang="en-US" sz="1800" b="0" i="0" u="none" strike="noStrike" baseline="0" dirty="0" err="1">
                <a:latin typeface="Arial" panose="020B0604020202020204" pitchFamily="34" charset="0"/>
              </a:rPr>
              <a:t>reect</a:t>
            </a:r>
            <a:r>
              <a:rPr lang="en-US" sz="1800" b="0" i="0" u="none" strike="noStrike" baseline="0" dirty="0">
                <a:latin typeface="Arial" panose="020B0604020202020204" pitchFamily="34" charset="0"/>
              </a:rPr>
              <a:t> exposure to PNTR conditional on the county's manufacturing share</a:t>
            </a:r>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39</a:t>
            </a:fld>
            <a:endParaRPr lang="en-US" dirty="0"/>
          </a:p>
        </p:txBody>
      </p:sp>
    </p:spTree>
    <p:extLst>
      <p:ext uri="{BB962C8B-B14F-4D97-AF65-F5344CB8AC3E}">
        <p14:creationId xmlns:p14="http://schemas.microsoft.com/office/powerpoint/2010/main" val="23362701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Arial" panose="020B0604020202020204" pitchFamily="34" charset="0"/>
              </a:rPr>
              <a:t>MSH This term is a separate control for the prevalence of manufacturing in a county, thereby allowing the county exposure</a:t>
            </a:r>
          </a:p>
          <a:p>
            <a:pPr algn="l"/>
            <a:r>
              <a:rPr lang="en-US" sz="1800" b="0" i="0" u="none" strike="noStrike" baseline="0" dirty="0">
                <a:latin typeface="Arial" panose="020B0604020202020204" pitchFamily="34" charset="0"/>
              </a:rPr>
              <a:t>term to </a:t>
            </a:r>
            <a:r>
              <a:rPr lang="en-US" sz="1800" b="0" i="0" u="none" strike="noStrike" baseline="0" dirty="0" err="1">
                <a:latin typeface="Arial" panose="020B0604020202020204" pitchFamily="34" charset="0"/>
              </a:rPr>
              <a:t>reect</a:t>
            </a:r>
            <a:r>
              <a:rPr lang="en-US" sz="1800" b="0" i="0" u="none" strike="noStrike" baseline="0" dirty="0">
                <a:latin typeface="Arial" panose="020B0604020202020204" pitchFamily="34" charset="0"/>
              </a:rPr>
              <a:t> exposure to PNTR conditional on the county's manufacturing share</a:t>
            </a:r>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40</a:t>
            </a:fld>
            <a:endParaRPr lang="en-US" dirty="0"/>
          </a:p>
        </p:txBody>
      </p:sp>
    </p:spTree>
    <p:extLst>
      <p:ext uri="{BB962C8B-B14F-4D97-AF65-F5344CB8AC3E}">
        <p14:creationId xmlns:p14="http://schemas.microsoft.com/office/powerpoint/2010/main" val="13389497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E586428-1CEA-4E8A-8AB0-84B90B2FB260}" type="slidenum">
              <a:rPr lang="en-US" smtClean="0"/>
              <a:pPr>
                <a:defRPr/>
              </a:pPr>
              <a:t>41</a:t>
            </a:fld>
            <a:endParaRPr lang="en-US" dirty="0"/>
          </a:p>
        </p:txBody>
      </p:sp>
    </p:spTree>
    <p:extLst>
      <p:ext uri="{BB962C8B-B14F-4D97-AF65-F5344CB8AC3E}">
        <p14:creationId xmlns:p14="http://schemas.microsoft.com/office/powerpoint/2010/main" val="4154628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noTextEdit="1"/>
          </p:cNvSpPr>
          <p:nvPr>
            <p:ph type="sldImg"/>
          </p:nvPr>
        </p:nvSpPr>
        <p:spPr>
          <a:ln/>
        </p:spPr>
      </p:sp>
      <p:sp>
        <p:nvSpPr>
          <p:cNvPr id="40963" name="Notes Placeholder 2"/>
          <p:cNvSpPr>
            <a:spLocks noGrp="1"/>
          </p:cNvSpPr>
          <p:nvPr>
            <p:ph type="body" idx="1"/>
          </p:nvPr>
        </p:nvSpPr>
        <p:spPr>
          <a:noFill/>
          <a:ln/>
        </p:spPr>
        <p:txBody>
          <a:bodyPr/>
          <a:lstStyle/>
          <a:p>
            <a:endParaRPr lang="en-US" dirty="0">
              <a:latin typeface="Arial" pitchFamily="34" charset="0"/>
            </a:endParaRPr>
          </a:p>
        </p:txBody>
      </p:sp>
      <p:sp>
        <p:nvSpPr>
          <p:cNvPr id="44036" name="Slide Number Placeholder 3"/>
          <p:cNvSpPr>
            <a:spLocks noGrp="1"/>
          </p:cNvSpPr>
          <p:nvPr>
            <p:ph type="sldNum" sz="quarter" idx="5"/>
          </p:nvPr>
        </p:nvSpPr>
        <p:spPr/>
        <p:txBody>
          <a:bodyPr/>
          <a:lstStyle/>
          <a:p>
            <a:pPr defTabSz="921175">
              <a:defRPr/>
            </a:pPr>
            <a:fld id="{E055CBE6-AA38-48F8-A0E0-ED96569D8891}" type="slidenum">
              <a:rPr lang="en-US" smtClean="0">
                <a:latin typeface="Arial" pitchFamily="34" charset="0"/>
              </a:rPr>
              <a:pPr defTabSz="921175">
                <a:defRPr/>
              </a:pPr>
              <a:t>2</a:t>
            </a:fld>
            <a:endParaRPr lang="en-US" dirty="0">
              <a:latin typeface="Arial" pitchFamily="34" charset="0"/>
            </a:endParaRPr>
          </a:p>
        </p:txBody>
      </p:sp>
    </p:spTree>
    <p:extLst>
      <p:ext uri="{BB962C8B-B14F-4D97-AF65-F5344CB8AC3E}">
        <p14:creationId xmlns:p14="http://schemas.microsoft.com/office/powerpoint/2010/main" val="40641193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11-12:15pm </a:t>
            </a:r>
          </a:p>
          <a:p>
            <a:r>
              <a:rPr lang="en-US" dirty="0"/>
              <a:t>Hakobyan</a:t>
            </a:r>
            <a:r>
              <a:rPr lang="en-US" baseline="0" dirty="0"/>
              <a:t> and </a:t>
            </a:r>
            <a:r>
              <a:rPr lang="en-US" baseline="0" dirty="0" err="1"/>
              <a:t>Mclaren</a:t>
            </a:r>
            <a:r>
              <a:rPr lang="en-US" baseline="0" dirty="0"/>
              <a:t> look at NAFTA: they find the lowest educated are hurt</a:t>
            </a:r>
          </a:p>
          <a:p>
            <a:r>
              <a:rPr lang="en-US" baseline="0" dirty="0" err="1"/>
              <a:t>Autor</a:t>
            </a:r>
            <a:r>
              <a:rPr lang="en-US" baseline="0" dirty="0"/>
              <a:t> et al look at Chinese import penetration over a long difference, 1992-07; they look only at the direct effect on workers long-term earnings an employment </a:t>
            </a:r>
          </a:p>
          <a:p>
            <a:r>
              <a:rPr lang="en-US" baseline="0" dirty="0"/>
              <a:t>Dix Carneiro and </a:t>
            </a:r>
            <a:r>
              <a:rPr lang="en-US" baseline="0" dirty="0" err="1"/>
              <a:t>Kovak</a:t>
            </a:r>
            <a:r>
              <a:rPr lang="en-US" baseline="0" dirty="0"/>
              <a:t> (2017) </a:t>
            </a:r>
            <a:r>
              <a:rPr lang="en-US" dirty="0"/>
              <a:t>e “regional tariff reduction”  </a:t>
            </a:r>
            <a:r>
              <a:rPr lang="en-US" baseline="0" dirty="0"/>
              <a:t>look at workers exposure to tariff declines based on their regions’ exposure to these declines.</a:t>
            </a:r>
          </a:p>
          <a:p>
            <a:r>
              <a:rPr lang="en-US" sz="1200" b="0" i="0" u="none" strike="noStrike" kern="1200" baseline="0" dirty="0">
                <a:solidFill>
                  <a:schemeClr val="tx1"/>
                </a:solidFill>
                <a:latin typeface="Arial" charset="0"/>
                <a:ea typeface="+mn-ea"/>
                <a:cs typeface="+mn-cs"/>
              </a:rPr>
              <a:t> following the Brazilian trade liberalization of the early 1990s. Using 25 years of data they find large and growing effects of trade liberalization on regional formal</a:t>
            </a:r>
          </a:p>
          <a:p>
            <a:r>
              <a:rPr lang="en-US" sz="1200" b="0" i="0" u="none" strike="noStrike" kern="1200" baseline="0" dirty="0">
                <a:solidFill>
                  <a:schemeClr val="tx1"/>
                </a:solidFill>
                <a:latin typeface="Arial" charset="0"/>
                <a:ea typeface="+mn-ea"/>
                <a:cs typeface="+mn-cs"/>
              </a:rPr>
              <a:t>earnings and employment, main reason lack of labor mobility. </a:t>
            </a:r>
            <a:endParaRPr lang="en-US" baseline="0" dirty="0"/>
          </a:p>
          <a:p>
            <a:endParaRPr lang="en-US" baseline="0" dirty="0"/>
          </a:p>
          <a:p>
            <a:r>
              <a:rPr lang="en-US" sz="1200" kern="1200" dirty="0">
                <a:solidFill>
                  <a:schemeClr val="tx1"/>
                </a:solidFill>
                <a:effectLst/>
                <a:latin typeface="Arial" charset="0"/>
                <a:ea typeface="+mn-ea"/>
                <a:cs typeface="+mn-cs"/>
              </a:rPr>
              <a:t>Devlin </a:t>
            </a:r>
            <a:r>
              <a:rPr lang="en-US" sz="1200" kern="1200" dirty="0" err="1">
                <a:solidFill>
                  <a:schemeClr val="tx1"/>
                </a:solidFill>
                <a:effectLst/>
                <a:latin typeface="Arial" charset="0"/>
                <a:ea typeface="+mn-ea"/>
                <a:cs typeface="+mn-cs"/>
              </a:rPr>
              <a:t>kovak</a:t>
            </a:r>
            <a:r>
              <a:rPr lang="en-US" sz="1200" kern="1200" dirty="0">
                <a:solidFill>
                  <a:schemeClr val="tx1"/>
                </a:solidFill>
                <a:effectLst/>
                <a:latin typeface="Arial" charset="0"/>
                <a:ea typeface="+mn-ea"/>
                <a:cs typeface="+mn-cs"/>
              </a:rPr>
              <a:t> morrow: This paper uses matched longitudinal administrative data for Canadian workers during 1984-2004 to assess the long-run effects of the 1988 Canada-U.S. Free Trade Agreement (CUSFTA) </a:t>
            </a:r>
            <a:r>
              <a:rPr lang="en-US" sz="1200" kern="1200" dirty="0" err="1">
                <a:solidFill>
                  <a:schemeClr val="tx1"/>
                </a:solidFill>
                <a:effectLst/>
                <a:latin typeface="Arial" charset="0"/>
                <a:ea typeface="+mn-ea"/>
                <a:cs typeface="+mn-cs"/>
              </a:rPr>
              <a:t>onthe</a:t>
            </a:r>
            <a:r>
              <a:rPr lang="en-US" sz="1200" kern="1200" dirty="0">
                <a:solidFill>
                  <a:schemeClr val="tx1"/>
                </a:solidFill>
                <a:effectLst/>
                <a:latin typeface="Arial" charset="0"/>
                <a:ea typeface="+mn-ea"/>
                <a:cs typeface="+mn-cs"/>
              </a:rPr>
              <a:t> Canadian labor market.  No cumulative long-terms effects, increase export expansion accompanied by import competition, in the short term they do see increase in separations (out of the labor force) long term no big effects, earnings </a:t>
            </a:r>
            <a:r>
              <a:rPr lang="en-US" sz="1200" kern="1200" dirty="0" err="1">
                <a:solidFill>
                  <a:schemeClr val="tx1"/>
                </a:solidFill>
                <a:effectLst/>
                <a:latin typeface="Arial" charset="0"/>
                <a:ea typeface="+mn-ea"/>
                <a:cs typeface="+mn-cs"/>
              </a:rPr>
              <a:t>fo</a:t>
            </a:r>
            <a:r>
              <a:rPr lang="en-US" sz="1200" kern="1200" dirty="0">
                <a:solidFill>
                  <a:schemeClr val="tx1"/>
                </a:solidFill>
                <a:effectLst/>
                <a:latin typeface="Arial" charset="0"/>
                <a:ea typeface="+mn-ea"/>
                <a:cs typeface="+mn-cs"/>
              </a:rPr>
              <a:t> back to normal. </a:t>
            </a:r>
          </a:p>
          <a:p>
            <a:endParaRPr lang="en-US" sz="1200" kern="1200" baseline="0" dirty="0">
              <a:solidFill>
                <a:schemeClr val="tx1"/>
              </a:solidFill>
              <a:effectLst/>
              <a:latin typeface="Arial" charset="0"/>
              <a:ea typeface="+mn-ea"/>
              <a:cs typeface="+mn-cs"/>
            </a:endParaRPr>
          </a:p>
          <a:p>
            <a:r>
              <a:rPr lang="en-US" sz="1200" kern="1200" dirty="0">
                <a:solidFill>
                  <a:schemeClr val="tx1"/>
                </a:solidFill>
                <a:effectLst/>
                <a:latin typeface="Arial" charset="0"/>
                <a:ea typeface="+mn-ea"/>
                <a:cs typeface="+mn-cs"/>
              </a:rPr>
              <a:t>For workers initially in man-</a:t>
            </a:r>
            <a:r>
              <a:rPr lang="en-US" sz="1200" kern="1200" dirty="0" err="1">
                <a:solidFill>
                  <a:schemeClr val="tx1"/>
                </a:solidFill>
                <a:effectLst/>
                <a:latin typeface="Arial" charset="0"/>
                <a:ea typeface="+mn-ea"/>
                <a:cs typeface="+mn-cs"/>
              </a:rPr>
              <a:t>ufacturing</a:t>
            </a:r>
            <a:r>
              <a:rPr lang="en-US" sz="1200" kern="1200" dirty="0">
                <a:solidFill>
                  <a:schemeClr val="tx1"/>
                </a:solidFill>
                <a:effectLst/>
                <a:latin typeface="Arial" charset="0"/>
                <a:ea typeface="+mn-ea"/>
                <a:cs typeface="+mn-cs"/>
              </a:rPr>
              <a:t> industries that experienced Canadian concessions, we find a heightened probability </a:t>
            </a:r>
            <a:r>
              <a:rPr lang="en-US" sz="1200" kern="1200" dirty="0" err="1">
                <a:solidFill>
                  <a:schemeClr val="tx1"/>
                </a:solidFill>
                <a:effectLst/>
                <a:latin typeface="Arial" charset="0"/>
                <a:ea typeface="+mn-ea"/>
                <a:cs typeface="+mn-cs"/>
              </a:rPr>
              <a:t>ofwork</a:t>
            </a:r>
            <a:r>
              <a:rPr lang="en-US" sz="1200" kern="1200" dirty="0">
                <a:solidFill>
                  <a:schemeClr val="tx1"/>
                </a:solidFill>
                <a:effectLst/>
                <a:latin typeface="Arial" charset="0"/>
                <a:ea typeface="+mn-ea"/>
                <a:cs typeface="+mn-cs"/>
              </a:rPr>
              <a:t>-shortage based separations at large firms but little impact on long-run </a:t>
            </a:r>
            <a:r>
              <a:rPr lang="en-US" sz="1200" kern="1200" dirty="0" err="1">
                <a:solidFill>
                  <a:schemeClr val="tx1"/>
                </a:solidFill>
                <a:effectLst/>
                <a:latin typeface="Arial" charset="0"/>
                <a:ea typeface="+mn-ea"/>
                <a:cs typeface="+mn-cs"/>
              </a:rPr>
              <a:t>cumuilative</a:t>
            </a:r>
            <a:r>
              <a:rPr lang="en-US" sz="1200" kern="1200" dirty="0">
                <a:solidFill>
                  <a:schemeClr val="tx1"/>
                </a:solidFill>
                <a:effectLst/>
                <a:latin typeface="Arial" charset="0"/>
                <a:ea typeface="+mn-ea"/>
                <a:cs typeface="+mn-cs"/>
              </a:rPr>
              <a:t> </a:t>
            </a:r>
            <a:r>
              <a:rPr lang="en-US" sz="1200" kern="1200" dirty="0" err="1">
                <a:solidFill>
                  <a:schemeClr val="tx1"/>
                </a:solidFill>
                <a:effectLst/>
                <a:latin typeface="Arial" charset="0"/>
                <a:ea typeface="+mn-ea"/>
                <a:cs typeface="+mn-cs"/>
              </a:rPr>
              <a:t>earnings.Lower</a:t>
            </a:r>
            <a:r>
              <a:rPr lang="en-US" sz="1200" kern="1200" dirty="0">
                <a:solidFill>
                  <a:schemeClr val="tx1"/>
                </a:solidFill>
                <a:effectLst/>
                <a:latin typeface="Arial" charset="0"/>
                <a:ea typeface="+mn-ea"/>
                <a:cs typeface="+mn-cs"/>
              </a:rPr>
              <a:t> cumulative earnings at the initial employer are offset by gains outside manufacturing. </a:t>
            </a:r>
            <a:r>
              <a:rPr lang="en-US" sz="1200" kern="1200" dirty="0" err="1">
                <a:solidFill>
                  <a:schemeClr val="tx1"/>
                </a:solidFill>
                <a:effectLst/>
                <a:latin typeface="Arial" charset="0"/>
                <a:ea typeface="+mn-ea"/>
                <a:cs typeface="+mn-cs"/>
              </a:rPr>
              <a:t>ForCanadian</a:t>
            </a:r>
            <a:r>
              <a:rPr lang="en-US" sz="1200" kern="1200" dirty="0">
                <a:solidFill>
                  <a:schemeClr val="tx1"/>
                </a:solidFill>
                <a:effectLst/>
                <a:latin typeface="Arial" charset="0"/>
                <a:ea typeface="+mn-ea"/>
                <a:cs typeface="+mn-cs"/>
              </a:rPr>
              <a:t> workers in industries that obtained U.S. concessions, we find a lower probability of </a:t>
            </a:r>
            <a:r>
              <a:rPr lang="en-US" sz="1200" kern="1200" dirty="0" err="1">
                <a:solidFill>
                  <a:schemeClr val="tx1"/>
                </a:solidFill>
                <a:effectLst/>
                <a:latin typeface="Arial" charset="0"/>
                <a:ea typeface="+mn-ea"/>
                <a:cs typeface="+mn-cs"/>
              </a:rPr>
              <a:t>sep-aration</a:t>
            </a:r>
            <a:r>
              <a:rPr lang="en-US" sz="1200" kern="1200" dirty="0">
                <a:solidFill>
                  <a:schemeClr val="tx1"/>
                </a:solidFill>
                <a:effectLst/>
                <a:latin typeface="Arial" charset="0"/>
                <a:ea typeface="+mn-ea"/>
                <a:cs typeface="+mn-cs"/>
              </a:rPr>
              <a:t> and higher cumulative earnings. These effects are concentrated among workers </a:t>
            </a:r>
            <a:r>
              <a:rPr lang="en-US" sz="1200" kern="1200" dirty="0" err="1">
                <a:solidFill>
                  <a:schemeClr val="tx1"/>
                </a:solidFill>
                <a:effectLst/>
                <a:latin typeface="Arial" charset="0"/>
                <a:ea typeface="+mn-ea"/>
                <a:cs typeface="+mn-cs"/>
              </a:rPr>
              <a:t>initiallyemployed</a:t>
            </a:r>
            <a:r>
              <a:rPr lang="en-US" sz="1200" kern="1200" dirty="0">
                <a:solidFill>
                  <a:schemeClr val="tx1"/>
                </a:solidFill>
                <a:effectLst/>
                <a:latin typeface="Arial" charset="0"/>
                <a:ea typeface="+mn-ea"/>
                <a:cs typeface="+mn-cs"/>
              </a:rPr>
              <a:t> in larger firms, and there are important differences between low and high </a:t>
            </a:r>
            <a:r>
              <a:rPr lang="en-US" sz="1200" kern="1200" dirty="0" err="1">
                <a:solidFill>
                  <a:schemeClr val="tx1"/>
                </a:solidFill>
                <a:effectLst/>
                <a:latin typeface="Arial" charset="0"/>
                <a:ea typeface="+mn-ea"/>
                <a:cs typeface="+mn-cs"/>
              </a:rPr>
              <a:t>attachmentworkers</a:t>
            </a:r>
            <a:r>
              <a:rPr lang="en-US" sz="1200" kern="1200" dirty="0">
                <a:solidFill>
                  <a:schemeClr val="tx1"/>
                </a:solidFill>
                <a:effectLst/>
                <a:latin typeface="Arial" charset="0"/>
                <a:ea typeface="+mn-ea"/>
                <a:cs typeface="+mn-cs"/>
              </a:rPr>
              <a:t>.</a:t>
            </a:r>
            <a:endParaRPr lang="en-US" sz="1200" kern="1200" baseline="0" dirty="0">
              <a:solidFill>
                <a:schemeClr val="tx1"/>
              </a:solidFill>
              <a:effectLst/>
              <a:latin typeface="Arial" charset="0"/>
              <a:ea typeface="+mn-ea"/>
              <a:cs typeface="+mn-cs"/>
            </a:endParaRPr>
          </a:p>
          <a:p>
            <a:endParaRPr lang="en-US" baseline="0" dirty="0"/>
          </a:p>
          <a:p>
            <a:endParaRPr lang="en-US" baseline="0" dirty="0"/>
          </a:p>
          <a:p>
            <a:r>
              <a:rPr lang="en-US" baseline="0" dirty="0"/>
              <a:t>All of these papers are a bit different: We look at a specific trade liberalization like T, HM, DCK but look at China’s impact on US like </a:t>
            </a:r>
            <a:r>
              <a:rPr lang="en-US" baseline="0" dirty="0" err="1"/>
              <a:t>Autor</a:t>
            </a:r>
            <a:r>
              <a:rPr lang="en-US" baseline="0" dirty="0"/>
              <a:t>. Unlike </a:t>
            </a:r>
            <a:r>
              <a:rPr lang="en-US" baseline="0" dirty="0" err="1"/>
              <a:t>Autor</a:t>
            </a:r>
            <a:r>
              <a:rPr lang="en-US" baseline="0" dirty="0"/>
              <a:t> but like HM we look at the impact at different levels or education. Unlike </a:t>
            </a:r>
            <a:r>
              <a:rPr lang="en-US" baseline="0" dirty="0" err="1"/>
              <a:t>Autor</a:t>
            </a:r>
            <a:r>
              <a:rPr lang="en-US" baseline="0" dirty="0"/>
              <a:t>, we look specific trade liberalization. </a:t>
            </a:r>
            <a:endParaRPr lang="en-US" dirty="0"/>
          </a:p>
          <a:p>
            <a:endParaRPr lang="en-US" dirty="0"/>
          </a:p>
          <a:p>
            <a:endParaRPr lang="en-US" dirty="0"/>
          </a:p>
          <a:p>
            <a:r>
              <a:rPr lang="en-US" dirty="0"/>
              <a:t>so, why does</a:t>
            </a:r>
            <a:r>
              <a:rPr lang="en-US" baseline="0" dirty="0"/>
              <a:t> this matter? </a:t>
            </a:r>
          </a:p>
          <a:p>
            <a:r>
              <a:rPr lang="en-US" baseline="0" dirty="0"/>
              <a:t>Isn’t what we find obvious? </a:t>
            </a:r>
          </a:p>
          <a:p>
            <a:r>
              <a:rPr lang="en-US" baseline="0" dirty="0"/>
              <a:t>Are we trying to recover frictions?</a:t>
            </a:r>
          </a:p>
          <a:p>
            <a:endParaRPr lang="en-US" baseline="0" dirty="0"/>
          </a:p>
          <a:p>
            <a:r>
              <a:rPr lang="en-US" baseline="0" dirty="0"/>
              <a:t>This paper extends the literature on labor market impacts of trade by shifting the focus from aggregate market level reactions to adjustments at the worker level. We will be able to quantify the distribution of incidence among workers along two margins, industry and county margin.  ADHS (2014) are able to measure worker-level consequences by focusing on the substantial differences in trade exposure that derive from the initial industry of employment (but not location). We are able to decompose the magnitude of both, the initial industry of employment and also the location of employment. Our 5% extract of the LEHD (for large counties) and 100% extract for small counties provides a more precise measurement of local industry composition. </a:t>
            </a:r>
          </a:p>
          <a:p>
            <a:endParaRPr lang="en-US" dirty="0"/>
          </a:p>
          <a:p>
            <a:r>
              <a:rPr lang="en-US" baseline="0" dirty="0"/>
              <a:t>AHD (2013) is </a:t>
            </a:r>
            <a:r>
              <a:rPr lang="en-US" baseline="0" dirty="0" err="1"/>
              <a:t>aout</a:t>
            </a:r>
            <a:r>
              <a:rPr lang="en-US" baseline="0" dirty="0"/>
              <a:t> changes in employments and average earnings across U.S. local labor markets (CZ) resulting from </a:t>
            </a:r>
            <a:r>
              <a:rPr lang="en-US" baseline="0" dirty="0" err="1"/>
              <a:t>regiona</a:t>
            </a:r>
            <a:r>
              <a:rPr lang="en-US" baseline="0" dirty="0"/>
              <a:t> exposure from import competition from China. That work used repeated cross sections (CBP) on geographic localities it cannot address how individuals adjust to trade </a:t>
            </a:r>
            <a:r>
              <a:rPr lang="en-US" baseline="0" dirty="0" err="1"/>
              <a:t>schoks</a:t>
            </a:r>
            <a:r>
              <a:rPr lang="en-US" baseline="0" dirty="0"/>
              <a:t>. </a:t>
            </a:r>
          </a:p>
          <a:p>
            <a:endParaRPr lang="en-US" baseline="0" dirty="0"/>
          </a:p>
          <a:p>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3</a:t>
            </a:fld>
            <a:endParaRPr lang="en-US" dirty="0"/>
          </a:p>
        </p:txBody>
      </p:sp>
    </p:spTree>
    <p:extLst>
      <p:ext uri="{BB962C8B-B14F-4D97-AF65-F5344CB8AC3E}">
        <p14:creationId xmlns:p14="http://schemas.microsoft.com/office/powerpoint/2010/main" val="36005399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E586428-1CEA-4E8A-8AB0-84B90B2FB260}" type="slidenum">
              <a:rPr lang="en-US" smtClean="0"/>
              <a:pPr>
                <a:defRPr/>
              </a:pPr>
              <a:t>5</a:t>
            </a:fld>
            <a:endParaRPr lang="en-US" dirty="0"/>
          </a:p>
        </p:txBody>
      </p:sp>
    </p:spTree>
    <p:extLst>
      <p:ext uri="{BB962C8B-B14F-4D97-AF65-F5344CB8AC3E}">
        <p14:creationId xmlns:p14="http://schemas.microsoft.com/office/powerpoint/2010/main" val="3969966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E586428-1CEA-4E8A-8AB0-84B90B2FB260}" type="slidenum">
              <a:rPr lang="en-US" smtClean="0"/>
              <a:pPr>
                <a:defRPr/>
              </a:pPr>
              <a:t>6</a:t>
            </a:fld>
            <a:endParaRPr lang="en-US" dirty="0"/>
          </a:p>
        </p:txBody>
      </p:sp>
    </p:spTree>
    <p:extLst>
      <p:ext uri="{BB962C8B-B14F-4D97-AF65-F5344CB8AC3E}">
        <p14:creationId xmlns:p14="http://schemas.microsoft.com/office/powerpoint/2010/main" val="38145713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E586428-1CEA-4E8A-8AB0-84B90B2FB260}" type="slidenum">
              <a:rPr lang="en-US" smtClean="0"/>
              <a:pPr>
                <a:defRPr/>
              </a:pPr>
              <a:t>7</a:t>
            </a:fld>
            <a:endParaRPr lang="en-US" dirty="0"/>
          </a:p>
        </p:txBody>
      </p:sp>
    </p:spTree>
    <p:extLst>
      <p:ext uri="{BB962C8B-B14F-4D97-AF65-F5344CB8AC3E}">
        <p14:creationId xmlns:p14="http://schemas.microsoft.com/office/powerpoint/2010/main" val="35727196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E586428-1CEA-4E8A-8AB0-84B90B2FB260}" type="slidenum">
              <a:rPr lang="en-US" smtClean="0"/>
              <a:pPr>
                <a:defRPr/>
              </a:pPr>
              <a:t>8</a:t>
            </a:fld>
            <a:endParaRPr lang="en-US" dirty="0"/>
          </a:p>
        </p:txBody>
      </p:sp>
    </p:spTree>
    <p:extLst>
      <p:ext uri="{BB962C8B-B14F-4D97-AF65-F5344CB8AC3E}">
        <p14:creationId xmlns:p14="http://schemas.microsoft.com/office/powerpoint/2010/main" val="820274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E586428-1CEA-4E8A-8AB0-84B90B2FB260}" type="slidenum">
              <a:rPr lang="en-US" smtClean="0"/>
              <a:pPr>
                <a:defRPr/>
              </a:pPr>
              <a:t>9</a:t>
            </a:fld>
            <a:endParaRPr lang="en-US" dirty="0"/>
          </a:p>
        </p:txBody>
      </p:sp>
    </p:spTree>
    <p:extLst>
      <p:ext uri="{BB962C8B-B14F-4D97-AF65-F5344CB8AC3E}">
        <p14:creationId xmlns:p14="http://schemas.microsoft.com/office/powerpoint/2010/main" val="17531592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E586428-1CEA-4E8A-8AB0-84B90B2FB260}" type="slidenum">
              <a:rPr lang="en-US" smtClean="0"/>
              <a:pPr>
                <a:defRPr/>
              </a:pPr>
              <a:t>10</a:t>
            </a:fld>
            <a:endParaRPr lang="en-US" dirty="0"/>
          </a:p>
        </p:txBody>
      </p:sp>
    </p:spTree>
    <p:extLst>
      <p:ext uri="{BB962C8B-B14F-4D97-AF65-F5344CB8AC3E}">
        <p14:creationId xmlns:p14="http://schemas.microsoft.com/office/powerpoint/2010/main" val="14365534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6100" y="874832"/>
            <a:ext cx="7772400" cy="1235322"/>
          </a:xfrm>
        </p:spPr>
        <p:txBody>
          <a:bodyPr/>
          <a:lstStyle>
            <a:lvl1pPr algn="l">
              <a:defRPr sz="2000" b="1">
                <a:latin typeface="Arial" pitchFamily="34" charset="0"/>
                <a:cs typeface="Arial" pitchFamily="34" charset="0"/>
              </a:defRPr>
            </a:lvl1pPr>
          </a:lstStyle>
          <a:p>
            <a:r>
              <a:rPr lang="en-US" dirty="0"/>
              <a:t>Click to edit Master title style</a:t>
            </a:r>
          </a:p>
        </p:txBody>
      </p:sp>
      <p:sp>
        <p:nvSpPr>
          <p:cNvPr id="3" name="Subtitle 2"/>
          <p:cNvSpPr>
            <a:spLocks noGrp="1"/>
          </p:cNvSpPr>
          <p:nvPr>
            <p:ph type="subTitle" idx="1"/>
          </p:nvPr>
        </p:nvSpPr>
        <p:spPr>
          <a:xfrm>
            <a:off x="546099" y="3934047"/>
            <a:ext cx="8045007" cy="2456766"/>
          </a:xfrm>
        </p:spPr>
        <p:txBody>
          <a:bodyPr/>
          <a:lstStyle>
            <a:lvl1pPr marL="0" indent="0" algn="l">
              <a:buNone/>
              <a:defRPr sz="1800">
                <a:latin typeface="Arial" pitchFamily="34" charset="0"/>
                <a:cs typeface="Arial" pitchFamily="34" charset="0"/>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Click to edit Master subtitle style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Rectangle 5"/>
          <p:cNvSpPr>
            <a:spLocks noGrp="1" noChangeArrowheads="1"/>
          </p:cNvSpPr>
          <p:nvPr>
            <p:ph type="ftr" sz="quarter" idx="10"/>
          </p:nvPr>
        </p:nvSpPr>
        <p:spPr>
          <a:ln/>
        </p:spPr>
        <p:txBody>
          <a:bodyPr/>
          <a:lstStyle>
            <a:lvl1pPr>
              <a:defRPr/>
            </a:lvl1pPr>
          </a:lstStyle>
          <a:p>
            <a:pPr>
              <a:defRPr/>
            </a:pPr>
            <a:endParaRPr lang="en-GB" dirty="0"/>
          </a:p>
        </p:txBody>
      </p:sp>
      <p:sp>
        <p:nvSpPr>
          <p:cNvPr id="5" name="Rectangle 6"/>
          <p:cNvSpPr>
            <a:spLocks noGrp="1" noChangeArrowheads="1"/>
          </p:cNvSpPr>
          <p:nvPr>
            <p:ph type="sldNum" sz="quarter" idx="11"/>
          </p:nvPr>
        </p:nvSpPr>
        <p:spPr>
          <a:ln/>
        </p:spPr>
        <p:txBody>
          <a:bodyPr/>
          <a:lstStyle>
            <a:lvl1pPr>
              <a:defRPr>
                <a:latin typeface="Arial" pitchFamily="34" charset="0"/>
                <a:cs typeface="Arial" pitchFamily="34" charset="0"/>
              </a:defRPr>
            </a:lvl1pPr>
          </a:lstStyle>
          <a:p>
            <a:pPr>
              <a:defRPr/>
            </a:pPr>
            <a:endParaRPr lang="en-GB" dirty="0"/>
          </a:p>
          <a:p>
            <a:pPr>
              <a:defRPr/>
            </a:pPr>
            <a:fld id="{FC96386F-C149-48D8-92C5-2CFDBA85534B}" type="slidenum">
              <a:rPr lang="en-GB" smtClean="0"/>
              <a:pPr>
                <a:defRPr/>
              </a:pPr>
              <a:t>‹#›</a:t>
            </a:fld>
            <a:endParaRPr lang="en-GB"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54013" y="1089025"/>
            <a:ext cx="4141787" cy="5768975"/>
          </a:xfrm>
        </p:spPr>
        <p:txBody>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089025"/>
            <a:ext cx="4143375" cy="5768975"/>
          </a:xfrm>
        </p:spPr>
        <p:txBody>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5"/>
          <p:cNvSpPr>
            <a:spLocks noGrp="1" noChangeArrowheads="1"/>
          </p:cNvSpPr>
          <p:nvPr>
            <p:ph type="ftr" sz="quarter" idx="10"/>
          </p:nvPr>
        </p:nvSpPr>
        <p:spPr>
          <a:ln/>
        </p:spPr>
        <p:txBody>
          <a:bodyPr/>
          <a:lstStyle>
            <a:lvl1pPr>
              <a:defRPr/>
            </a:lvl1pPr>
          </a:lstStyle>
          <a:p>
            <a:pPr>
              <a:defRPr/>
            </a:pPr>
            <a:endParaRPr lang="en-GB" dirty="0"/>
          </a:p>
        </p:txBody>
      </p:sp>
      <p:sp>
        <p:nvSpPr>
          <p:cNvPr id="6" name="Rectangle 6"/>
          <p:cNvSpPr>
            <a:spLocks noGrp="1" noChangeArrowheads="1"/>
          </p:cNvSpPr>
          <p:nvPr>
            <p:ph type="sldNum" sz="quarter" idx="11"/>
          </p:nvPr>
        </p:nvSpPr>
        <p:spPr>
          <a:ln/>
        </p:spPr>
        <p:txBody>
          <a:bodyPr/>
          <a:lstStyle>
            <a:lvl1pPr>
              <a:defRPr/>
            </a:lvl1pPr>
          </a:lstStyle>
          <a:p>
            <a:pPr>
              <a:defRPr/>
            </a:pPr>
            <a:endParaRPr lang="en-GB" dirty="0"/>
          </a:p>
          <a:p>
            <a:pPr>
              <a:defRPr/>
            </a:pPr>
            <a:fld id="{930D94F4-7A06-4EF1-81B9-BE8C8288FE03}" type="slidenum">
              <a:rPr lang="en-GB"/>
              <a:pPr>
                <a:defRPr/>
              </a:pPr>
              <a:t>‹#›</a:t>
            </a:fld>
            <a:endParaRPr lang="en-GB"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Rectangle 6"/>
          <p:cNvSpPr>
            <a:spLocks noGrp="1" noChangeArrowheads="1"/>
          </p:cNvSpPr>
          <p:nvPr>
            <p:ph type="sldNum" sz="quarter" idx="11"/>
          </p:nvPr>
        </p:nvSpPr>
        <p:spPr>
          <a:ln/>
        </p:spPr>
        <p:txBody>
          <a:bodyPr/>
          <a:lstStyle>
            <a:lvl1pPr>
              <a:defRPr>
                <a:latin typeface="Arial" pitchFamily="34" charset="0"/>
                <a:cs typeface="Arial" pitchFamily="34" charset="0"/>
              </a:defRPr>
            </a:lvl1pPr>
          </a:lstStyle>
          <a:p>
            <a:pPr>
              <a:defRPr/>
            </a:pPr>
            <a:endParaRPr lang="en-GB" dirty="0"/>
          </a:p>
          <a:p>
            <a:pPr>
              <a:defRPr/>
            </a:pPr>
            <a:fld id="{B18DCB8B-D2FE-45D5-9D77-2EAE87C4CC26}" type="slidenum">
              <a:rPr lang="en-GB" smtClean="0"/>
              <a:pPr>
                <a:defRPr/>
              </a:pPr>
              <a:t>‹#›</a:t>
            </a:fld>
            <a:endParaRPr lang="en-GB"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354013" y="2865438"/>
            <a:ext cx="8437562" cy="723900"/>
          </a:xfrm>
        </p:spPr>
        <p:txBody>
          <a:bodyPr/>
          <a:lstStyle/>
          <a:p>
            <a:r>
              <a:rPr lang="en-US" dirty="0"/>
              <a:t>Click to edit Master title style</a:t>
            </a:r>
          </a:p>
        </p:txBody>
      </p:sp>
      <p:sp>
        <p:nvSpPr>
          <p:cNvPr id="4" name="Rectangle 6"/>
          <p:cNvSpPr>
            <a:spLocks noGrp="1" noChangeArrowheads="1"/>
          </p:cNvSpPr>
          <p:nvPr>
            <p:ph type="sldNum" sz="quarter" idx="11"/>
          </p:nvPr>
        </p:nvSpPr>
        <p:spPr>
          <a:ln/>
        </p:spPr>
        <p:txBody>
          <a:bodyPr/>
          <a:lstStyle>
            <a:lvl1pPr>
              <a:defRPr>
                <a:latin typeface="Arial" pitchFamily="34" charset="0"/>
                <a:cs typeface="Arial" pitchFamily="34" charset="0"/>
              </a:defRPr>
            </a:lvl1pPr>
          </a:lstStyle>
          <a:p>
            <a:pPr>
              <a:defRPr/>
            </a:pPr>
            <a:endParaRPr lang="en-GB" dirty="0"/>
          </a:p>
          <a:p>
            <a:pPr>
              <a:defRPr/>
            </a:pPr>
            <a:fld id="{B18DCB8B-D2FE-45D5-9D77-2EAE87C4CC26}" type="slidenum">
              <a:rPr lang="en-GB" smtClean="0"/>
              <a:pPr>
                <a:defRPr/>
              </a:pPr>
              <a:t>‹#›</a:t>
            </a:fld>
            <a:endParaRPr lang="en-GB"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54013" y="274638"/>
            <a:ext cx="8437562" cy="7239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style</a:t>
            </a:r>
            <a:endParaRPr lang="en-GB" dirty="0"/>
          </a:p>
        </p:txBody>
      </p:sp>
      <p:sp>
        <p:nvSpPr>
          <p:cNvPr id="1027" name="Rectangle 3"/>
          <p:cNvSpPr>
            <a:spLocks noGrp="1" noChangeArrowheads="1"/>
          </p:cNvSpPr>
          <p:nvPr>
            <p:ph type="body" idx="1"/>
          </p:nvPr>
        </p:nvSpPr>
        <p:spPr bwMode="auto">
          <a:xfrm>
            <a:off x="354013" y="1089025"/>
            <a:ext cx="8437562" cy="576897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b="0" u="none">
                <a:solidFill>
                  <a:schemeClr val="accent2"/>
                </a:solidFill>
                <a:latin typeface="Tahoma" charset="0"/>
                <a:cs typeface="+mn-cs"/>
              </a:defRPr>
            </a:lvl1pPr>
          </a:lstStyle>
          <a:p>
            <a:pPr>
              <a:defRPr/>
            </a:pPr>
            <a:endParaRPr lang="en-GB" dirty="0"/>
          </a:p>
        </p:txBody>
      </p:sp>
      <p:sp>
        <p:nvSpPr>
          <p:cNvPr id="1030" name="Rectangle 6"/>
          <p:cNvSpPr>
            <a:spLocks noGrp="1" noChangeArrowheads="1"/>
          </p:cNvSpPr>
          <p:nvPr>
            <p:ph type="sldNum" sz="quarter" idx="4"/>
          </p:nvPr>
        </p:nvSpPr>
        <p:spPr bwMode="auto">
          <a:xfrm>
            <a:off x="8589963" y="6272213"/>
            <a:ext cx="4953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b="0" u="none">
                <a:solidFill>
                  <a:schemeClr val="accent2"/>
                </a:solidFill>
                <a:latin typeface="Arial" pitchFamily="34" charset="0"/>
                <a:cs typeface="Arial" pitchFamily="34" charset="0"/>
              </a:defRPr>
            </a:lvl1pPr>
          </a:lstStyle>
          <a:p>
            <a:pPr>
              <a:defRPr/>
            </a:pPr>
            <a:endParaRPr lang="en-GB" dirty="0"/>
          </a:p>
          <a:p>
            <a:pPr>
              <a:defRPr/>
            </a:pPr>
            <a:fld id="{6C53B026-E3BC-40EA-A94F-CF3D3D4CBAA7}" type="slidenum">
              <a:rPr lang="en-GB" smtClean="0"/>
              <a:pPr>
                <a:defRPr/>
              </a:pPr>
              <a:t>‹#›</a:t>
            </a:fld>
            <a:endParaRPr lang="en-GB" dirty="0"/>
          </a:p>
        </p:txBody>
      </p:sp>
      <p:sp>
        <p:nvSpPr>
          <p:cNvPr id="1034" name="Rectangle 10"/>
          <p:cNvSpPr>
            <a:spLocks noChangeArrowheads="1"/>
          </p:cNvSpPr>
          <p:nvPr/>
        </p:nvSpPr>
        <p:spPr bwMode="auto">
          <a:xfrm>
            <a:off x="0" y="3071813"/>
            <a:ext cx="9144000" cy="0"/>
          </a:xfrm>
          <a:prstGeom prst="rect">
            <a:avLst/>
          </a:prstGeom>
          <a:noFill/>
          <a:ln w="9525">
            <a:noFill/>
            <a:miter lim="800000"/>
            <a:headEnd/>
            <a:tailEnd/>
          </a:ln>
          <a:effectLst/>
        </p:spPr>
        <p:txBody>
          <a:bodyPr wrap="none" anchor="ctr">
            <a:spAutoFit/>
          </a:bodyPr>
          <a:lstStyle/>
          <a:p>
            <a:pPr>
              <a:defRPr/>
            </a:pPr>
            <a:endParaRPr lang="en-US" dirty="0">
              <a:latin typeface="Tahoma" charset="0"/>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4" r:id="rId4"/>
    <p:sldLayoutId id="2147483655" r:id="rId5"/>
  </p:sldLayoutIdLst>
  <p:hf hdr="0" ftr="0" dt="0"/>
  <p:txStyles>
    <p:titleStyle>
      <a:lvl1pPr algn="ctr" rtl="0" eaLnBrk="1" fontAlgn="base" hangingPunct="1">
        <a:spcBef>
          <a:spcPct val="0"/>
        </a:spcBef>
        <a:spcAft>
          <a:spcPct val="0"/>
        </a:spcAft>
        <a:defRPr sz="2400">
          <a:solidFill>
            <a:schemeClr val="accent2"/>
          </a:solidFill>
          <a:latin typeface="Arial" pitchFamily="34" charset="0"/>
          <a:ea typeface="+mj-ea"/>
          <a:cs typeface="Arial" pitchFamily="34" charset="0"/>
        </a:defRPr>
      </a:lvl1pPr>
      <a:lvl2pPr algn="ctr" rtl="0" eaLnBrk="1" fontAlgn="base" hangingPunct="1">
        <a:spcBef>
          <a:spcPct val="0"/>
        </a:spcBef>
        <a:spcAft>
          <a:spcPct val="0"/>
        </a:spcAft>
        <a:defRPr sz="2800">
          <a:solidFill>
            <a:schemeClr val="accent2"/>
          </a:solidFill>
          <a:latin typeface="Tahoma" charset="0"/>
        </a:defRPr>
      </a:lvl2pPr>
      <a:lvl3pPr algn="ctr" rtl="0" eaLnBrk="1" fontAlgn="base" hangingPunct="1">
        <a:spcBef>
          <a:spcPct val="0"/>
        </a:spcBef>
        <a:spcAft>
          <a:spcPct val="0"/>
        </a:spcAft>
        <a:defRPr sz="2800">
          <a:solidFill>
            <a:schemeClr val="accent2"/>
          </a:solidFill>
          <a:latin typeface="Tahoma" charset="0"/>
        </a:defRPr>
      </a:lvl3pPr>
      <a:lvl4pPr algn="ctr" rtl="0" eaLnBrk="1" fontAlgn="base" hangingPunct="1">
        <a:spcBef>
          <a:spcPct val="0"/>
        </a:spcBef>
        <a:spcAft>
          <a:spcPct val="0"/>
        </a:spcAft>
        <a:defRPr sz="2800">
          <a:solidFill>
            <a:schemeClr val="accent2"/>
          </a:solidFill>
          <a:latin typeface="Tahoma" charset="0"/>
        </a:defRPr>
      </a:lvl4pPr>
      <a:lvl5pPr algn="ctr" rtl="0" eaLnBrk="1" fontAlgn="base" hangingPunct="1">
        <a:spcBef>
          <a:spcPct val="0"/>
        </a:spcBef>
        <a:spcAft>
          <a:spcPct val="0"/>
        </a:spcAft>
        <a:defRPr sz="2800">
          <a:solidFill>
            <a:schemeClr val="accent2"/>
          </a:solidFill>
          <a:latin typeface="Tahoma" charset="0"/>
        </a:defRPr>
      </a:lvl5pPr>
      <a:lvl6pPr marL="457200" algn="ctr" rtl="0" eaLnBrk="1" fontAlgn="base" hangingPunct="1">
        <a:spcBef>
          <a:spcPct val="0"/>
        </a:spcBef>
        <a:spcAft>
          <a:spcPct val="0"/>
        </a:spcAft>
        <a:defRPr sz="2800">
          <a:solidFill>
            <a:schemeClr val="accent2"/>
          </a:solidFill>
          <a:latin typeface="Tahoma" charset="0"/>
        </a:defRPr>
      </a:lvl6pPr>
      <a:lvl7pPr marL="914400" algn="ctr" rtl="0" eaLnBrk="1" fontAlgn="base" hangingPunct="1">
        <a:spcBef>
          <a:spcPct val="0"/>
        </a:spcBef>
        <a:spcAft>
          <a:spcPct val="0"/>
        </a:spcAft>
        <a:defRPr sz="2800">
          <a:solidFill>
            <a:schemeClr val="accent2"/>
          </a:solidFill>
          <a:latin typeface="Tahoma" charset="0"/>
        </a:defRPr>
      </a:lvl7pPr>
      <a:lvl8pPr marL="1371600" algn="ctr" rtl="0" eaLnBrk="1" fontAlgn="base" hangingPunct="1">
        <a:spcBef>
          <a:spcPct val="0"/>
        </a:spcBef>
        <a:spcAft>
          <a:spcPct val="0"/>
        </a:spcAft>
        <a:defRPr sz="2800">
          <a:solidFill>
            <a:schemeClr val="accent2"/>
          </a:solidFill>
          <a:latin typeface="Tahoma" charset="0"/>
        </a:defRPr>
      </a:lvl8pPr>
      <a:lvl9pPr marL="1828800" algn="ctr" rtl="0" eaLnBrk="1" fontAlgn="base" hangingPunct="1">
        <a:spcBef>
          <a:spcPct val="0"/>
        </a:spcBef>
        <a:spcAft>
          <a:spcPct val="0"/>
        </a:spcAft>
        <a:defRPr sz="2800">
          <a:solidFill>
            <a:schemeClr val="accent2"/>
          </a:solidFill>
          <a:latin typeface="Tahoma" charset="0"/>
        </a:defRPr>
      </a:lvl9pPr>
    </p:titleStyle>
    <p:bodyStyle>
      <a:lvl1pPr marL="342900" indent="-342900" algn="l" rtl="0" eaLnBrk="1" fontAlgn="base" hangingPunct="1">
        <a:spcBef>
          <a:spcPct val="20000"/>
        </a:spcBef>
        <a:spcAft>
          <a:spcPct val="0"/>
        </a:spcAft>
        <a:buChar char="•"/>
        <a:defRPr sz="2000">
          <a:solidFill>
            <a:schemeClr val="accent2"/>
          </a:solidFill>
          <a:latin typeface="Arial" pitchFamily="34" charset="0"/>
          <a:ea typeface="+mn-ea"/>
          <a:cs typeface="Arial" pitchFamily="34" charset="0"/>
        </a:defRPr>
      </a:lvl1pPr>
      <a:lvl2pPr marL="742950" indent="-285750" algn="l" rtl="0" eaLnBrk="1" fontAlgn="base" hangingPunct="1">
        <a:spcBef>
          <a:spcPct val="20000"/>
        </a:spcBef>
        <a:spcAft>
          <a:spcPct val="0"/>
        </a:spcAft>
        <a:buChar char="–"/>
        <a:defRPr sz="2000">
          <a:solidFill>
            <a:schemeClr val="accent2"/>
          </a:solidFill>
          <a:latin typeface="Arial" pitchFamily="34" charset="0"/>
          <a:cs typeface="Arial" pitchFamily="34" charset="0"/>
        </a:defRPr>
      </a:lvl2pPr>
      <a:lvl3pPr marL="1143000" indent="-228600" algn="l" rtl="0" eaLnBrk="1" fontAlgn="base" hangingPunct="1">
        <a:spcBef>
          <a:spcPct val="20000"/>
        </a:spcBef>
        <a:spcAft>
          <a:spcPct val="0"/>
        </a:spcAft>
        <a:buChar char="•"/>
        <a:defRPr sz="2000">
          <a:solidFill>
            <a:schemeClr val="accent2"/>
          </a:solidFill>
          <a:latin typeface="Arial" pitchFamily="34" charset="0"/>
          <a:cs typeface="Arial" pitchFamily="34" charset="0"/>
        </a:defRPr>
      </a:lvl3pPr>
      <a:lvl4pPr marL="1600200" indent="-228600" algn="l" rtl="0" eaLnBrk="1" fontAlgn="base" hangingPunct="1">
        <a:spcBef>
          <a:spcPct val="20000"/>
        </a:spcBef>
        <a:spcAft>
          <a:spcPct val="0"/>
        </a:spcAft>
        <a:buChar char="–"/>
        <a:defRPr sz="2000">
          <a:solidFill>
            <a:schemeClr val="accent2"/>
          </a:solidFill>
          <a:latin typeface="Arial" pitchFamily="34" charset="0"/>
          <a:cs typeface="Arial" pitchFamily="34" charset="0"/>
        </a:defRPr>
      </a:lvl4pPr>
      <a:lvl5pPr marL="2057400" indent="-228600" algn="l" rtl="0" eaLnBrk="1" fontAlgn="base" hangingPunct="1">
        <a:spcBef>
          <a:spcPct val="20000"/>
        </a:spcBef>
        <a:spcAft>
          <a:spcPct val="0"/>
        </a:spcAft>
        <a:buChar char="»"/>
        <a:defRPr sz="2000">
          <a:solidFill>
            <a:schemeClr val="accent2"/>
          </a:solidFill>
          <a:latin typeface="Arial" pitchFamily="34" charset="0"/>
          <a:cs typeface="Arial" pitchFamily="34" charset="0"/>
        </a:defRPr>
      </a:lvl5pPr>
      <a:lvl6pPr marL="2514600" indent="-228600" algn="l" rtl="0" eaLnBrk="1" fontAlgn="base" hangingPunct="1">
        <a:spcBef>
          <a:spcPct val="20000"/>
        </a:spcBef>
        <a:spcAft>
          <a:spcPct val="0"/>
        </a:spcAft>
        <a:buChar char="»"/>
        <a:defRPr sz="2000">
          <a:solidFill>
            <a:schemeClr val="accent2"/>
          </a:solidFill>
          <a:latin typeface="+mn-lt"/>
          <a:cs typeface="+mn-cs"/>
        </a:defRPr>
      </a:lvl6pPr>
      <a:lvl7pPr marL="2971800" indent="-228600" algn="l" rtl="0" eaLnBrk="1" fontAlgn="base" hangingPunct="1">
        <a:spcBef>
          <a:spcPct val="20000"/>
        </a:spcBef>
        <a:spcAft>
          <a:spcPct val="0"/>
        </a:spcAft>
        <a:buChar char="»"/>
        <a:defRPr sz="2000">
          <a:solidFill>
            <a:schemeClr val="accent2"/>
          </a:solidFill>
          <a:latin typeface="+mn-lt"/>
          <a:cs typeface="+mn-cs"/>
        </a:defRPr>
      </a:lvl7pPr>
      <a:lvl8pPr marL="3429000" indent="-228600" algn="l" rtl="0" eaLnBrk="1" fontAlgn="base" hangingPunct="1">
        <a:spcBef>
          <a:spcPct val="20000"/>
        </a:spcBef>
        <a:spcAft>
          <a:spcPct val="0"/>
        </a:spcAft>
        <a:buChar char="»"/>
        <a:defRPr sz="2000">
          <a:solidFill>
            <a:schemeClr val="accent2"/>
          </a:solidFill>
          <a:latin typeface="+mn-lt"/>
          <a:cs typeface="+mn-cs"/>
        </a:defRPr>
      </a:lvl8pPr>
      <a:lvl9pPr marL="3886200" indent="-228600" algn="l" rtl="0" eaLnBrk="1" fontAlgn="base" hangingPunct="1">
        <a:spcBef>
          <a:spcPct val="20000"/>
        </a:spcBef>
        <a:spcAft>
          <a:spcPct val="0"/>
        </a:spcAft>
        <a:buChar char="»"/>
        <a:defRPr sz="2000">
          <a:solidFill>
            <a:schemeClr val="accent2"/>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package" Target="../embeddings/Microsoft_Excel_Worksheet.xlsx"/><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package" Target="../embeddings/Microsoft_Excel_Worksheet1.xlsx"/><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package" Target="../embeddings/Microsoft_Excel_Worksheet2.xlsx"/><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package" Target="../embeddings/Microsoft_Excel_Worksheet3.xlsx"/><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package" Target="../embeddings/Microsoft_Excel_Worksheet4.xlsx"/><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5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6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46099" y="1267400"/>
            <a:ext cx="7772400" cy="1604525"/>
          </a:xfrm>
        </p:spPr>
        <p:txBody>
          <a:bodyPr/>
          <a:lstStyle/>
          <a:p>
            <a:r>
              <a:rPr lang="en-US" sz="2400" dirty="0"/>
              <a:t>Trade Liberalization and Labor-Market </a:t>
            </a:r>
            <a:r>
              <a:rPr lang="en-US" sz="2400" i="1" dirty="0"/>
              <a:t>Gains</a:t>
            </a:r>
            <a:r>
              <a:rPr lang="en-US" sz="2400" dirty="0"/>
              <a:t>: Evidence from US Matched Employer-Employee Data</a:t>
            </a:r>
            <a:br>
              <a:rPr lang="en-US" dirty="0"/>
            </a:br>
            <a:br>
              <a:rPr lang="en-US" dirty="0"/>
            </a:br>
            <a:endParaRPr lang="en-US" dirty="0">
              <a:solidFill>
                <a:schemeClr val="bg1">
                  <a:lumMod val="65000"/>
                </a:schemeClr>
              </a:solidFill>
            </a:endParaRPr>
          </a:p>
        </p:txBody>
      </p:sp>
      <p:sp>
        <p:nvSpPr>
          <p:cNvPr id="3" name="Subtitle 2"/>
          <p:cNvSpPr>
            <a:spLocks noGrp="1"/>
          </p:cNvSpPr>
          <p:nvPr>
            <p:ph type="subTitle" idx="1"/>
          </p:nvPr>
        </p:nvSpPr>
        <p:spPr>
          <a:xfrm>
            <a:off x="409796" y="3984631"/>
            <a:ext cx="8045007" cy="1461003"/>
          </a:xfrm>
        </p:spPr>
        <p:txBody>
          <a:bodyPr/>
          <a:lstStyle/>
          <a:p>
            <a:pPr>
              <a:spcBef>
                <a:spcPts val="300"/>
              </a:spcBef>
            </a:pPr>
            <a:r>
              <a:rPr lang="en-US" dirty="0"/>
              <a:t>Justin R. Pierce </a:t>
            </a:r>
            <a:r>
              <a:rPr lang="en-US" dirty="0">
                <a:solidFill>
                  <a:schemeClr val="bg1">
                    <a:lumMod val="50000"/>
                  </a:schemeClr>
                </a:solidFill>
              </a:rPr>
              <a:t>Board of Governors, U.S. Federal Reserve</a:t>
            </a:r>
          </a:p>
          <a:p>
            <a:pPr>
              <a:spcBef>
                <a:spcPts val="300"/>
              </a:spcBef>
            </a:pPr>
            <a:r>
              <a:rPr lang="en-US" dirty="0"/>
              <a:t>Peter K. Schott </a:t>
            </a:r>
            <a:r>
              <a:rPr lang="en-US" dirty="0">
                <a:solidFill>
                  <a:schemeClr val="bg1">
                    <a:lumMod val="50000"/>
                  </a:schemeClr>
                </a:solidFill>
              </a:rPr>
              <a:t>Yale School of Management &amp; NBER &amp; CEPR </a:t>
            </a:r>
          </a:p>
          <a:p>
            <a:pPr>
              <a:spcBef>
                <a:spcPts val="300"/>
              </a:spcBef>
            </a:pPr>
            <a:r>
              <a:rPr lang="en-US" dirty="0"/>
              <a:t>Cristina Tello-Trillo </a:t>
            </a:r>
            <a:r>
              <a:rPr lang="en-US" dirty="0">
                <a:solidFill>
                  <a:schemeClr val="bg1">
                    <a:lumMod val="50000"/>
                  </a:schemeClr>
                </a:solidFill>
              </a:rPr>
              <a:t>U.S. Census Bureau</a:t>
            </a:r>
            <a:br>
              <a:rPr lang="en-US" dirty="0">
                <a:solidFill>
                  <a:schemeClr val="bg1">
                    <a:lumMod val="50000"/>
                  </a:schemeClr>
                </a:solidFill>
              </a:rPr>
            </a:br>
            <a:br>
              <a:rPr lang="en-US" dirty="0">
                <a:solidFill>
                  <a:schemeClr val="bg1">
                    <a:lumMod val="50000"/>
                  </a:schemeClr>
                </a:solidFill>
              </a:rPr>
            </a:br>
            <a:br>
              <a:rPr lang="en-US" dirty="0">
                <a:solidFill>
                  <a:schemeClr val="bg1">
                    <a:lumMod val="50000"/>
                  </a:schemeClr>
                </a:solidFill>
              </a:rPr>
            </a:br>
            <a:r>
              <a:rPr lang="en-US" dirty="0">
                <a:solidFill>
                  <a:schemeClr val="bg1">
                    <a:lumMod val="50000"/>
                  </a:schemeClr>
                </a:solidFill>
              </a:rPr>
              <a:t>October 2023</a:t>
            </a:r>
          </a:p>
        </p:txBody>
      </p:sp>
    </p:spTree>
    <p:extLst>
      <p:ext uri="{BB962C8B-B14F-4D97-AF65-F5344CB8AC3E}">
        <p14:creationId xmlns:p14="http://schemas.microsoft.com/office/powerpoint/2010/main" val="20201283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4AE72-55D0-43A6-9E5B-CAA74C948FE1}"/>
              </a:ext>
            </a:extLst>
          </p:cNvPr>
          <p:cNvSpPr>
            <a:spLocks noGrp="1"/>
          </p:cNvSpPr>
          <p:nvPr>
            <p:ph type="title"/>
          </p:nvPr>
        </p:nvSpPr>
        <p:spPr>
          <a:xfrm>
            <a:off x="353219" y="274638"/>
            <a:ext cx="8437562" cy="723900"/>
          </a:xfrm>
        </p:spPr>
        <p:txBody>
          <a:bodyPr/>
          <a:lstStyle/>
          <a:p>
            <a:r>
              <a:rPr lang="en-US" dirty="0"/>
              <a:t>Existing China Shock Evidence is Mixed</a:t>
            </a:r>
            <a:endParaRPr lang="en-US" sz="1400" dirty="0"/>
          </a:p>
        </p:txBody>
      </p:sp>
      <p:sp>
        <p:nvSpPr>
          <p:cNvPr id="3" name="Slide Number Placeholder 2">
            <a:extLst>
              <a:ext uri="{FF2B5EF4-FFF2-40B4-BE49-F238E27FC236}">
                <a16:creationId xmlns:a16="http://schemas.microsoft.com/office/drawing/2014/main" id="{9CC6BE3C-2437-48D6-B598-D062E5C99CC5}"/>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10</a:t>
            </a:fld>
            <a:endParaRPr lang="en-GB" dirty="0"/>
          </a:p>
        </p:txBody>
      </p:sp>
      <p:sp>
        <p:nvSpPr>
          <p:cNvPr id="8" name="TextBox 7">
            <a:extLst>
              <a:ext uri="{FF2B5EF4-FFF2-40B4-BE49-F238E27FC236}">
                <a16:creationId xmlns:a16="http://schemas.microsoft.com/office/drawing/2014/main" id="{E3B45810-84E0-427C-9199-A2D7C24C1D02}"/>
              </a:ext>
            </a:extLst>
          </p:cNvPr>
          <p:cNvSpPr txBox="1"/>
          <p:nvPr/>
        </p:nvSpPr>
        <p:spPr>
          <a:xfrm>
            <a:off x="1934545" y="2247900"/>
            <a:ext cx="3175582"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(ADH 2013)</a:t>
            </a:r>
          </a:p>
        </p:txBody>
      </p:sp>
      <p:sp>
        <p:nvSpPr>
          <p:cNvPr id="10" name="TextBox 9">
            <a:extLst>
              <a:ext uri="{FF2B5EF4-FFF2-40B4-BE49-F238E27FC236}">
                <a16:creationId xmlns:a16="http://schemas.microsoft.com/office/drawing/2014/main" id="{3031E125-EA13-4D57-B8EF-3E4CE1D17D49}"/>
              </a:ext>
            </a:extLst>
          </p:cNvPr>
          <p:cNvSpPr txBox="1"/>
          <p:nvPr/>
        </p:nvSpPr>
        <p:spPr>
          <a:xfrm>
            <a:off x="1934544" y="2787610"/>
            <a:ext cx="2935806"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(AADHP 2016)</a:t>
            </a:r>
          </a:p>
        </p:txBody>
      </p:sp>
      <p:sp>
        <p:nvSpPr>
          <p:cNvPr id="11" name="TextBox 10">
            <a:extLst>
              <a:ext uri="{FF2B5EF4-FFF2-40B4-BE49-F238E27FC236}">
                <a16:creationId xmlns:a16="http://schemas.microsoft.com/office/drawing/2014/main" id="{CEDAD22E-6C22-4CDD-B9C9-8FCD772A47B9}"/>
              </a:ext>
            </a:extLst>
          </p:cNvPr>
          <p:cNvSpPr txBox="1"/>
          <p:nvPr/>
        </p:nvSpPr>
        <p:spPr>
          <a:xfrm>
            <a:off x="1934545" y="4568158"/>
            <a:ext cx="2637455" cy="276999"/>
          </a:xfrm>
          <a:prstGeom prst="rect">
            <a:avLst/>
          </a:prstGeom>
          <a:solidFill>
            <a:srgbClr val="FFFF00"/>
          </a:solidFill>
        </p:spPr>
        <p:txBody>
          <a:bodyPr wrap="square" rtlCol="0">
            <a:spAutoFit/>
          </a:bodyPr>
          <a:lstStyle/>
          <a:p>
            <a:r>
              <a:rPr lang="en-US" sz="1200" b="0" u="none" dirty="0">
                <a:solidFill>
                  <a:schemeClr val="accent6"/>
                </a:solidFill>
                <a:latin typeface="Arial" pitchFamily="34" charset="0"/>
                <a:cs typeface="Arial" pitchFamily="34" charset="0"/>
              </a:rPr>
              <a:t>0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(ADH 2013)</a:t>
            </a:r>
          </a:p>
        </p:txBody>
      </p:sp>
      <p:sp>
        <p:nvSpPr>
          <p:cNvPr id="12" name="TextBox 11">
            <a:extLst>
              <a:ext uri="{FF2B5EF4-FFF2-40B4-BE49-F238E27FC236}">
                <a16:creationId xmlns:a16="http://schemas.microsoft.com/office/drawing/2014/main" id="{5DDA92C6-A9D6-4A26-BFC5-FDC3E06E7647}"/>
              </a:ext>
            </a:extLst>
          </p:cNvPr>
          <p:cNvSpPr txBox="1"/>
          <p:nvPr/>
        </p:nvSpPr>
        <p:spPr>
          <a:xfrm>
            <a:off x="1934545" y="4852409"/>
            <a:ext cx="2637456" cy="276999"/>
          </a:xfrm>
          <a:prstGeom prst="rect">
            <a:avLst/>
          </a:prstGeom>
          <a:solidFill>
            <a:srgbClr val="FFFF00"/>
          </a:solid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low-skill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(BHKL 2016)</a:t>
            </a:r>
          </a:p>
        </p:txBody>
      </p:sp>
      <p:sp>
        <p:nvSpPr>
          <p:cNvPr id="14" name="TextBox 13">
            <a:extLst>
              <a:ext uri="{FF2B5EF4-FFF2-40B4-BE49-F238E27FC236}">
                <a16:creationId xmlns:a16="http://schemas.microsoft.com/office/drawing/2014/main" id="{2B47E3AA-1298-460B-98AD-43FFEFFEEADE}"/>
              </a:ext>
            </a:extLst>
          </p:cNvPr>
          <p:cNvSpPr txBox="1"/>
          <p:nvPr/>
        </p:nvSpPr>
        <p:spPr>
          <a:xfrm>
            <a:off x="1934545" y="5379454"/>
            <a:ext cx="2637456" cy="276999"/>
          </a:xfrm>
          <a:prstGeom prst="rect">
            <a:avLst/>
          </a:prstGeom>
          <a:solidFill>
            <a:srgbClr val="FFFF00"/>
          </a:solid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(ADHS 2014)</a:t>
            </a:r>
          </a:p>
        </p:txBody>
      </p:sp>
      <p:sp>
        <p:nvSpPr>
          <p:cNvPr id="15" name="TextBox 14">
            <a:extLst>
              <a:ext uri="{FF2B5EF4-FFF2-40B4-BE49-F238E27FC236}">
                <a16:creationId xmlns:a16="http://schemas.microsoft.com/office/drawing/2014/main" id="{49E4BF1C-15EF-433F-A6DA-A3D0E19CC97A}"/>
              </a:ext>
            </a:extLst>
          </p:cNvPr>
          <p:cNvSpPr txBox="1"/>
          <p:nvPr/>
        </p:nvSpPr>
        <p:spPr>
          <a:xfrm>
            <a:off x="1934545" y="5129408"/>
            <a:ext cx="2637456" cy="276999"/>
          </a:xfrm>
          <a:prstGeom prst="rect">
            <a:avLst/>
          </a:prstGeom>
          <a:solidFill>
            <a:srgbClr val="FFFF00"/>
          </a:solidFill>
        </p:spPr>
        <p:txBody>
          <a:bodyPr wrap="square" rtlCol="0">
            <a:spAutoFit/>
          </a:bodyPr>
          <a:lstStyle/>
          <a:p>
            <a:r>
              <a:rPr lang="en-US" sz="1200" b="0" u="none" dirty="0">
                <a:solidFill>
                  <a:schemeClr val="accent6"/>
                </a:solidFill>
                <a:latin typeface="Wingdings 3" panose="05040102010807070707" pitchFamily="18" charset="2"/>
                <a:cs typeface="Arial" pitchFamily="34" charset="0"/>
              </a:rPr>
              <a:t>h</a:t>
            </a:r>
            <a:r>
              <a:rPr lang="en-US" sz="1200" b="0" u="none" dirty="0">
                <a:solidFill>
                  <a:schemeClr val="accent6"/>
                </a:solidFill>
                <a:latin typeface="Arial" pitchFamily="34" charset="0"/>
                <a:cs typeface="Arial" pitchFamily="34" charset="0"/>
              </a:rPr>
              <a:t> high-skill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(BHKL 2016)</a:t>
            </a:r>
          </a:p>
        </p:txBody>
      </p:sp>
      <p:sp>
        <p:nvSpPr>
          <p:cNvPr id="16" name="TextBox 15">
            <a:extLst>
              <a:ext uri="{FF2B5EF4-FFF2-40B4-BE49-F238E27FC236}">
                <a16:creationId xmlns:a16="http://schemas.microsoft.com/office/drawing/2014/main" id="{D094921D-EEB0-4834-BA9C-724560A8A22E}"/>
              </a:ext>
            </a:extLst>
          </p:cNvPr>
          <p:cNvSpPr txBox="1"/>
          <p:nvPr/>
        </p:nvSpPr>
        <p:spPr>
          <a:xfrm>
            <a:off x="5310341" y="2247900"/>
            <a:ext cx="2931740" cy="276999"/>
          </a:xfrm>
          <a:prstGeom prst="rect">
            <a:avLst/>
          </a:prstGeom>
          <a:noFill/>
        </p:spPr>
        <p:txBody>
          <a:bodyPr wrap="square" rtlCol="0">
            <a:spAutoFit/>
          </a:bodyPr>
          <a:lstStyle/>
          <a:p>
            <a:r>
              <a:rPr lang="en-US" sz="1200" b="0" u="none" dirty="0">
                <a:solidFill>
                  <a:schemeClr val="accent6"/>
                </a:solidFill>
                <a:latin typeface="Arial" pitchFamily="34" charset="0"/>
                <a:cs typeface="Arial" pitchFamily="34" charset="0"/>
              </a:rPr>
              <a:t>0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(ADH 2013)</a:t>
            </a:r>
          </a:p>
        </p:txBody>
      </p:sp>
      <p:sp>
        <p:nvSpPr>
          <p:cNvPr id="17" name="TextBox 16">
            <a:extLst>
              <a:ext uri="{FF2B5EF4-FFF2-40B4-BE49-F238E27FC236}">
                <a16:creationId xmlns:a16="http://schemas.microsoft.com/office/drawing/2014/main" id="{29BEF45D-646B-4043-9ECF-20711031838B}"/>
              </a:ext>
            </a:extLst>
          </p:cNvPr>
          <p:cNvSpPr txBox="1"/>
          <p:nvPr/>
        </p:nvSpPr>
        <p:spPr>
          <a:xfrm>
            <a:off x="5306276" y="2515296"/>
            <a:ext cx="2935806" cy="276999"/>
          </a:xfrm>
          <a:prstGeom prst="rect">
            <a:avLst/>
          </a:prstGeom>
          <a:noFill/>
        </p:spPr>
        <p:txBody>
          <a:bodyPr wrap="square" rtlCol="0">
            <a:spAutoFit/>
          </a:bodyPr>
          <a:lstStyle/>
          <a:p>
            <a:r>
              <a:rPr lang="en-US" sz="1200" b="0" u="none" dirty="0">
                <a:solidFill>
                  <a:schemeClr val="accent6"/>
                </a:solidFill>
                <a:latin typeface="Wingdings 3" panose="05040102010807070707" pitchFamily="18" charset="2"/>
                <a:cs typeface="Arial" pitchFamily="34" charset="0"/>
              </a:rPr>
              <a:t>h</a:t>
            </a:r>
            <a:r>
              <a:rPr lang="en-US" sz="1200" b="0" u="none" dirty="0">
                <a:solidFill>
                  <a:schemeClr val="accent6"/>
                </a:solidFill>
                <a:latin typeface="Arial" pitchFamily="34" charset="0"/>
                <a:cs typeface="Arial" pitchFamily="34" charset="0"/>
              </a:rPr>
              <a:t> high-skill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(BHKL 2016)</a:t>
            </a:r>
          </a:p>
        </p:txBody>
      </p:sp>
      <p:sp>
        <p:nvSpPr>
          <p:cNvPr id="18" name="TextBox 17">
            <a:extLst>
              <a:ext uri="{FF2B5EF4-FFF2-40B4-BE49-F238E27FC236}">
                <a16:creationId xmlns:a16="http://schemas.microsoft.com/office/drawing/2014/main" id="{BA7CFEF4-0E24-48C1-B810-8EE08DAA963C}"/>
              </a:ext>
            </a:extLst>
          </p:cNvPr>
          <p:cNvSpPr txBox="1"/>
          <p:nvPr/>
        </p:nvSpPr>
        <p:spPr>
          <a:xfrm>
            <a:off x="5306275" y="2787611"/>
            <a:ext cx="2935806"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(AADHP 2016)</a:t>
            </a:r>
          </a:p>
        </p:txBody>
      </p:sp>
      <p:sp>
        <p:nvSpPr>
          <p:cNvPr id="19" name="TextBox 18">
            <a:extLst>
              <a:ext uri="{FF2B5EF4-FFF2-40B4-BE49-F238E27FC236}">
                <a16:creationId xmlns:a16="http://schemas.microsoft.com/office/drawing/2014/main" id="{BC06C223-5217-4AAD-9413-89DC62ABB543}"/>
              </a:ext>
            </a:extLst>
          </p:cNvPr>
          <p:cNvSpPr txBox="1"/>
          <p:nvPr/>
        </p:nvSpPr>
        <p:spPr>
          <a:xfrm>
            <a:off x="5306275" y="4555554"/>
            <a:ext cx="2935806" cy="276999"/>
          </a:xfrm>
          <a:prstGeom prst="rect">
            <a:avLst/>
          </a:prstGeom>
          <a:solidFill>
            <a:srgbClr val="FFFF00"/>
          </a:solid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(ADH 2013)</a:t>
            </a:r>
          </a:p>
        </p:txBody>
      </p:sp>
      <p:sp>
        <p:nvSpPr>
          <p:cNvPr id="20" name="TextBox 19">
            <a:extLst>
              <a:ext uri="{FF2B5EF4-FFF2-40B4-BE49-F238E27FC236}">
                <a16:creationId xmlns:a16="http://schemas.microsoft.com/office/drawing/2014/main" id="{F349BA18-1E46-4A76-A770-8D8BFA2632FF}"/>
              </a:ext>
            </a:extLst>
          </p:cNvPr>
          <p:cNvSpPr txBox="1"/>
          <p:nvPr/>
        </p:nvSpPr>
        <p:spPr>
          <a:xfrm>
            <a:off x="5306276" y="4843288"/>
            <a:ext cx="2935805" cy="276999"/>
          </a:xfrm>
          <a:prstGeom prst="rect">
            <a:avLst/>
          </a:prstGeom>
          <a:solidFill>
            <a:srgbClr val="FFFF00"/>
          </a:solid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low-skill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(BHKL 2016)</a:t>
            </a:r>
          </a:p>
        </p:txBody>
      </p:sp>
      <p:sp>
        <p:nvSpPr>
          <p:cNvPr id="22" name="TextBox 21">
            <a:extLst>
              <a:ext uri="{FF2B5EF4-FFF2-40B4-BE49-F238E27FC236}">
                <a16:creationId xmlns:a16="http://schemas.microsoft.com/office/drawing/2014/main" id="{EC3498AC-8AA5-40DB-9A78-37DB0DC679D5}"/>
              </a:ext>
            </a:extLst>
          </p:cNvPr>
          <p:cNvSpPr txBox="1"/>
          <p:nvPr/>
        </p:nvSpPr>
        <p:spPr>
          <a:xfrm>
            <a:off x="5306276" y="5120287"/>
            <a:ext cx="2935805" cy="276999"/>
          </a:xfrm>
          <a:prstGeom prst="rect">
            <a:avLst/>
          </a:prstGeom>
          <a:solidFill>
            <a:srgbClr val="FFFF00"/>
          </a:solidFill>
        </p:spPr>
        <p:txBody>
          <a:bodyPr wrap="square" rtlCol="0">
            <a:spAutoFit/>
          </a:bodyPr>
          <a:lstStyle/>
          <a:p>
            <a:r>
              <a:rPr lang="en-US" sz="1200" b="0" u="none" dirty="0">
                <a:solidFill>
                  <a:schemeClr val="accent6"/>
                </a:solidFill>
                <a:latin typeface="Wingdings 3" panose="05040102010807070707" pitchFamily="18" charset="2"/>
                <a:cs typeface="Arial" pitchFamily="34" charset="0"/>
              </a:rPr>
              <a:t>h</a:t>
            </a:r>
            <a:r>
              <a:rPr lang="en-US" sz="1200" b="0" u="none" dirty="0">
                <a:solidFill>
                  <a:schemeClr val="accent6"/>
                </a:solidFill>
                <a:latin typeface="Arial" pitchFamily="34" charset="0"/>
                <a:cs typeface="Arial" pitchFamily="34" charset="0"/>
              </a:rPr>
              <a:t> high-skill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(BHKL 2016)</a:t>
            </a:r>
          </a:p>
        </p:txBody>
      </p:sp>
      <p:sp>
        <p:nvSpPr>
          <p:cNvPr id="23" name="TextBox 22">
            <a:extLst>
              <a:ext uri="{FF2B5EF4-FFF2-40B4-BE49-F238E27FC236}">
                <a16:creationId xmlns:a16="http://schemas.microsoft.com/office/drawing/2014/main" id="{4B2D3379-EA84-4BE9-919E-5EBF1A9ABD56}"/>
              </a:ext>
            </a:extLst>
          </p:cNvPr>
          <p:cNvSpPr txBox="1"/>
          <p:nvPr/>
        </p:nvSpPr>
        <p:spPr>
          <a:xfrm>
            <a:off x="1934545" y="2510612"/>
            <a:ext cx="3175582"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(BHKL 2019)</a:t>
            </a:r>
          </a:p>
        </p:txBody>
      </p:sp>
      <p:sp>
        <p:nvSpPr>
          <p:cNvPr id="24" name="TextBox 23">
            <a:extLst>
              <a:ext uri="{FF2B5EF4-FFF2-40B4-BE49-F238E27FC236}">
                <a16:creationId xmlns:a16="http://schemas.microsoft.com/office/drawing/2014/main" id="{8F5CB01D-BF64-40B0-820D-CAE9CEA657CA}"/>
              </a:ext>
            </a:extLst>
          </p:cNvPr>
          <p:cNvSpPr txBox="1"/>
          <p:nvPr/>
        </p:nvSpPr>
        <p:spPr>
          <a:xfrm>
            <a:off x="1457129" y="1779814"/>
            <a:ext cx="3352800" cy="369332"/>
          </a:xfrm>
          <a:prstGeom prst="rect">
            <a:avLst/>
          </a:prstGeom>
          <a:noFill/>
        </p:spPr>
        <p:txBody>
          <a:bodyPr wrap="square" rtlCol="0">
            <a:spAutoFit/>
          </a:bodyPr>
          <a:lstStyle/>
          <a:p>
            <a:pPr algn="ctr"/>
            <a:r>
              <a:rPr lang="en-US" sz="1800" b="0" dirty="0">
                <a:latin typeface="Arial" pitchFamily="34" charset="0"/>
                <a:cs typeface="Arial" pitchFamily="34" charset="0"/>
              </a:rPr>
              <a:t>Manufacturing</a:t>
            </a:r>
          </a:p>
        </p:txBody>
      </p:sp>
      <p:sp>
        <p:nvSpPr>
          <p:cNvPr id="25" name="TextBox 24">
            <a:extLst>
              <a:ext uri="{FF2B5EF4-FFF2-40B4-BE49-F238E27FC236}">
                <a16:creationId xmlns:a16="http://schemas.microsoft.com/office/drawing/2014/main" id="{74E40ED2-0B5D-4DF5-916B-79B486341144}"/>
              </a:ext>
            </a:extLst>
          </p:cNvPr>
          <p:cNvSpPr txBox="1"/>
          <p:nvPr/>
        </p:nvSpPr>
        <p:spPr>
          <a:xfrm>
            <a:off x="4938222" y="1784952"/>
            <a:ext cx="3352800" cy="369332"/>
          </a:xfrm>
          <a:prstGeom prst="rect">
            <a:avLst/>
          </a:prstGeom>
          <a:noFill/>
        </p:spPr>
        <p:txBody>
          <a:bodyPr wrap="square" rtlCol="0">
            <a:spAutoFit/>
          </a:bodyPr>
          <a:lstStyle/>
          <a:p>
            <a:pPr algn="ctr"/>
            <a:r>
              <a:rPr lang="en-US" sz="1800" b="0" dirty="0">
                <a:latin typeface="Arial" pitchFamily="34" charset="0"/>
                <a:cs typeface="Arial" pitchFamily="34" charset="0"/>
              </a:rPr>
              <a:t>Non-Manufacturing</a:t>
            </a:r>
          </a:p>
        </p:txBody>
      </p:sp>
      <p:sp>
        <p:nvSpPr>
          <p:cNvPr id="26" name="TextBox 25">
            <a:extLst>
              <a:ext uri="{FF2B5EF4-FFF2-40B4-BE49-F238E27FC236}">
                <a16:creationId xmlns:a16="http://schemas.microsoft.com/office/drawing/2014/main" id="{CABB943B-0756-4720-962E-A027052DE386}"/>
              </a:ext>
            </a:extLst>
          </p:cNvPr>
          <p:cNvSpPr txBox="1"/>
          <p:nvPr/>
        </p:nvSpPr>
        <p:spPr>
          <a:xfrm>
            <a:off x="-146431" y="2440117"/>
            <a:ext cx="1970833" cy="369332"/>
          </a:xfrm>
          <a:prstGeom prst="rect">
            <a:avLst/>
          </a:prstGeom>
          <a:noFill/>
        </p:spPr>
        <p:txBody>
          <a:bodyPr wrap="square" rtlCol="0">
            <a:spAutoFit/>
          </a:bodyPr>
          <a:lstStyle/>
          <a:p>
            <a:pPr algn="r"/>
            <a:r>
              <a:rPr lang="en-US" sz="1800" b="0" dirty="0">
                <a:latin typeface="Arial" pitchFamily="34" charset="0"/>
                <a:cs typeface="Arial" pitchFamily="34" charset="0"/>
              </a:rPr>
              <a:t>Employment</a:t>
            </a:r>
          </a:p>
        </p:txBody>
      </p:sp>
      <p:sp>
        <p:nvSpPr>
          <p:cNvPr id="27" name="TextBox 26">
            <a:extLst>
              <a:ext uri="{FF2B5EF4-FFF2-40B4-BE49-F238E27FC236}">
                <a16:creationId xmlns:a16="http://schemas.microsoft.com/office/drawing/2014/main" id="{A95B05B2-76BE-499C-A565-7DEF35F7DE8B}"/>
              </a:ext>
            </a:extLst>
          </p:cNvPr>
          <p:cNvSpPr txBox="1"/>
          <p:nvPr/>
        </p:nvSpPr>
        <p:spPr>
          <a:xfrm>
            <a:off x="-146432" y="4702834"/>
            <a:ext cx="1970833" cy="369332"/>
          </a:xfrm>
          <a:prstGeom prst="rect">
            <a:avLst/>
          </a:prstGeom>
          <a:noFill/>
        </p:spPr>
        <p:txBody>
          <a:bodyPr wrap="square" rtlCol="0">
            <a:spAutoFit/>
          </a:bodyPr>
          <a:lstStyle/>
          <a:p>
            <a:pPr algn="r"/>
            <a:r>
              <a:rPr lang="en-US" sz="1800" b="0" dirty="0">
                <a:latin typeface="Arial" pitchFamily="34" charset="0"/>
                <a:cs typeface="Arial" pitchFamily="34" charset="0"/>
              </a:rPr>
              <a:t>Wages</a:t>
            </a:r>
          </a:p>
        </p:txBody>
      </p:sp>
      <p:sp>
        <p:nvSpPr>
          <p:cNvPr id="29" name="TextBox 28">
            <a:extLst>
              <a:ext uri="{FF2B5EF4-FFF2-40B4-BE49-F238E27FC236}">
                <a16:creationId xmlns:a16="http://schemas.microsoft.com/office/drawing/2014/main" id="{D9A4D59A-A41B-428A-90B9-B845C7F56F4C}"/>
              </a:ext>
            </a:extLst>
          </p:cNvPr>
          <p:cNvSpPr txBox="1"/>
          <p:nvPr/>
        </p:nvSpPr>
        <p:spPr>
          <a:xfrm>
            <a:off x="1929909" y="3359543"/>
            <a:ext cx="3521022"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(PS 2016)</a:t>
            </a:r>
          </a:p>
        </p:txBody>
      </p:sp>
      <p:sp>
        <p:nvSpPr>
          <p:cNvPr id="30" name="TextBox 29">
            <a:extLst>
              <a:ext uri="{FF2B5EF4-FFF2-40B4-BE49-F238E27FC236}">
                <a16:creationId xmlns:a16="http://schemas.microsoft.com/office/drawing/2014/main" id="{998E83C0-E211-4B55-B721-FC47307A25BE}"/>
              </a:ext>
            </a:extLst>
          </p:cNvPr>
          <p:cNvSpPr txBox="1"/>
          <p:nvPr/>
        </p:nvSpPr>
        <p:spPr>
          <a:xfrm>
            <a:off x="1934544" y="3071807"/>
            <a:ext cx="2935806"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(AADHP 2016)</a:t>
            </a:r>
          </a:p>
        </p:txBody>
      </p:sp>
      <p:sp>
        <p:nvSpPr>
          <p:cNvPr id="31" name="TextBox 30">
            <a:extLst>
              <a:ext uri="{FF2B5EF4-FFF2-40B4-BE49-F238E27FC236}">
                <a16:creationId xmlns:a16="http://schemas.microsoft.com/office/drawing/2014/main" id="{AFFD7BAB-0EF2-42B6-A847-46A2D5C198E1}"/>
              </a:ext>
            </a:extLst>
          </p:cNvPr>
          <p:cNvSpPr txBox="1"/>
          <p:nvPr/>
        </p:nvSpPr>
        <p:spPr>
          <a:xfrm>
            <a:off x="5306275" y="3071808"/>
            <a:ext cx="2935806"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(AADHP 2016)</a:t>
            </a:r>
          </a:p>
        </p:txBody>
      </p:sp>
      <p:sp>
        <p:nvSpPr>
          <p:cNvPr id="33" name="TextBox 32">
            <a:extLst>
              <a:ext uri="{FF2B5EF4-FFF2-40B4-BE49-F238E27FC236}">
                <a16:creationId xmlns:a16="http://schemas.microsoft.com/office/drawing/2014/main" id="{277F78DA-BEC9-4445-8818-94F6DB9C3B7D}"/>
              </a:ext>
            </a:extLst>
          </p:cNvPr>
          <p:cNvSpPr txBox="1"/>
          <p:nvPr/>
        </p:nvSpPr>
        <p:spPr>
          <a:xfrm>
            <a:off x="1929910" y="5906499"/>
            <a:ext cx="6312172" cy="307777"/>
          </a:xfrm>
          <a:prstGeom prst="rect">
            <a:avLst/>
          </a:prstGeom>
          <a:noFill/>
        </p:spPr>
        <p:txBody>
          <a:bodyPr wrap="square" rtlCol="0">
            <a:spAutoFit/>
          </a:bodyPr>
          <a:lstStyle/>
          <a:p>
            <a:pPr algn="ctr"/>
            <a:r>
              <a:rPr lang="en-US" sz="1400" b="0" u="none" dirty="0">
                <a:solidFill>
                  <a:srgbClr val="FF0000"/>
                </a:solidFill>
                <a:latin typeface="Arial" pitchFamily="34" charset="0"/>
                <a:cs typeface="Arial" pitchFamily="34" charset="0"/>
              </a:rPr>
              <a:t>Wage results are mixed</a:t>
            </a:r>
          </a:p>
        </p:txBody>
      </p:sp>
      <p:sp>
        <p:nvSpPr>
          <p:cNvPr id="34" name="TextBox 33">
            <a:extLst>
              <a:ext uri="{FF2B5EF4-FFF2-40B4-BE49-F238E27FC236}">
                <a16:creationId xmlns:a16="http://schemas.microsoft.com/office/drawing/2014/main" id="{13190302-9D6F-48FB-B22D-ABA31578A067}"/>
              </a:ext>
            </a:extLst>
          </p:cNvPr>
          <p:cNvSpPr txBox="1"/>
          <p:nvPr/>
        </p:nvSpPr>
        <p:spPr>
          <a:xfrm>
            <a:off x="2249352" y="3778955"/>
            <a:ext cx="2306189" cy="523220"/>
          </a:xfrm>
          <a:prstGeom prst="rect">
            <a:avLst/>
          </a:prstGeom>
          <a:noFill/>
        </p:spPr>
        <p:txBody>
          <a:bodyPr wrap="square" rtlCol="0">
            <a:spAutoFit/>
          </a:bodyPr>
          <a:lstStyle/>
          <a:p>
            <a:pPr algn="ctr"/>
            <a:r>
              <a:rPr lang="en-US" sz="1400" b="0" u="none" dirty="0">
                <a:solidFill>
                  <a:schemeClr val="bg1">
                    <a:lumMod val="50000"/>
                  </a:schemeClr>
                </a:solidFill>
                <a:latin typeface="Arial" pitchFamily="34" charset="0"/>
                <a:cs typeface="Arial" pitchFamily="34" charset="0"/>
              </a:rPr>
              <a:t>M employment declines found in all studies</a:t>
            </a:r>
          </a:p>
        </p:txBody>
      </p:sp>
      <p:sp>
        <p:nvSpPr>
          <p:cNvPr id="35" name="TextBox 34">
            <a:extLst>
              <a:ext uri="{FF2B5EF4-FFF2-40B4-BE49-F238E27FC236}">
                <a16:creationId xmlns:a16="http://schemas.microsoft.com/office/drawing/2014/main" id="{E483C0B9-CB43-4897-BFE7-133ECD460B26}"/>
              </a:ext>
            </a:extLst>
          </p:cNvPr>
          <p:cNvSpPr txBox="1"/>
          <p:nvPr/>
        </p:nvSpPr>
        <p:spPr>
          <a:xfrm>
            <a:off x="5621083" y="3774261"/>
            <a:ext cx="2306189" cy="523220"/>
          </a:xfrm>
          <a:prstGeom prst="rect">
            <a:avLst/>
          </a:prstGeom>
          <a:noFill/>
        </p:spPr>
        <p:txBody>
          <a:bodyPr wrap="square" rtlCol="0">
            <a:spAutoFit/>
          </a:bodyPr>
          <a:lstStyle/>
          <a:p>
            <a:pPr algn="ctr"/>
            <a:r>
              <a:rPr lang="en-US" sz="1400" b="0" u="none" dirty="0">
                <a:solidFill>
                  <a:schemeClr val="bg1">
                    <a:lumMod val="50000"/>
                  </a:schemeClr>
                </a:solidFill>
                <a:latin typeface="Arial" pitchFamily="34" charset="0"/>
                <a:cs typeface="Arial" pitchFamily="34" charset="0"/>
              </a:rPr>
              <a:t>NM employment results are mixed</a:t>
            </a:r>
          </a:p>
        </p:txBody>
      </p:sp>
    </p:spTree>
    <p:extLst>
      <p:ext uri="{BB962C8B-B14F-4D97-AF65-F5344CB8AC3E}">
        <p14:creationId xmlns:p14="http://schemas.microsoft.com/office/powerpoint/2010/main" val="34217631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4AE72-55D0-43A6-9E5B-CAA74C948FE1}"/>
              </a:ext>
            </a:extLst>
          </p:cNvPr>
          <p:cNvSpPr>
            <a:spLocks noGrp="1"/>
          </p:cNvSpPr>
          <p:nvPr>
            <p:ph type="title"/>
          </p:nvPr>
        </p:nvSpPr>
        <p:spPr>
          <a:xfrm>
            <a:off x="353219" y="274638"/>
            <a:ext cx="8437562" cy="723900"/>
          </a:xfrm>
        </p:spPr>
        <p:txBody>
          <a:bodyPr/>
          <a:lstStyle/>
          <a:p>
            <a:r>
              <a:rPr lang="en-US" dirty="0"/>
              <a:t>Existing China Shock Evidence is Mixed</a:t>
            </a:r>
            <a:endParaRPr lang="en-US" sz="1400" dirty="0"/>
          </a:p>
        </p:txBody>
      </p:sp>
      <p:sp>
        <p:nvSpPr>
          <p:cNvPr id="3" name="Slide Number Placeholder 2">
            <a:extLst>
              <a:ext uri="{FF2B5EF4-FFF2-40B4-BE49-F238E27FC236}">
                <a16:creationId xmlns:a16="http://schemas.microsoft.com/office/drawing/2014/main" id="{9CC6BE3C-2437-48D6-B598-D062E5C99CC5}"/>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11</a:t>
            </a:fld>
            <a:endParaRPr lang="en-GB" dirty="0"/>
          </a:p>
        </p:txBody>
      </p:sp>
      <p:sp>
        <p:nvSpPr>
          <p:cNvPr id="8" name="TextBox 7">
            <a:extLst>
              <a:ext uri="{FF2B5EF4-FFF2-40B4-BE49-F238E27FC236}">
                <a16:creationId xmlns:a16="http://schemas.microsoft.com/office/drawing/2014/main" id="{E3B45810-84E0-427C-9199-A2D7C24C1D02}"/>
              </a:ext>
            </a:extLst>
          </p:cNvPr>
          <p:cNvSpPr txBox="1"/>
          <p:nvPr/>
        </p:nvSpPr>
        <p:spPr>
          <a:xfrm>
            <a:off x="1934545" y="2247900"/>
            <a:ext cx="3175582"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(ADH 2013)</a:t>
            </a:r>
          </a:p>
        </p:txBody>
      </p:sp>
      <p:sp>
        <p:nvSpPr>
          <p:cNvPr id="10" name="TextBox 9">
            <a:extLst>
              <a:ext uri="{FF2B5EF4-FFF2-40B4-BE49-F238E27FC236}">
                <a16:creationId xmlns:a16="http://schemas.microsoft.com/office/drawing/2014/main" id="{3031E125-EA13-4D57-B8EF-3E4CE1D17D49}"/>
              </a:ext>
            </a:extLst>
          </p:cNvPr>
          <p:cNvSpPr txBox="1"/>
          <p:nvPr/>
        </p:nvSpPr>
        <p:spPr>
          <a:xfrm>
            <a:off x="1934544" y="2787610"/>
            <a:ext cx="2935806"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(AADHP 2016)</a:t>
            </a:r>
          </a:p>
        </p:txBody>
      </p:sp>
      <p:sp>
        <p:nvSpPr>
          <p:cNvPr id="11" name="TextBox 10">
            <a:extLst>
              <a:ext uri="{FF2B5EF4-FFF2-40B4-BE49-F238E27FC236}">
                <a16:creationId xmlns:a16="http://schemas.microsoft.com/office/drawing/2014/main" id="{CEDAD22E-6C22-4CDD-B9C9-8FCD772A47B9}"/>
              </a:ext>
            </a:extLst>
          </p:cNvPr>
          <p:cNvSpPr txBox="1"/>
          <p:nvPr/>
        </p:nvSpPr>
        <p:spPr>
          <a:xfrm>
            <a:off x="1934545" y="4568158"/>
            <a:ext cx="2637455" cy="276999"/>
          </a:xfrm>
          <a:prstGeom prst="rect">
            <a:avLst/>
          </a:prstGeom>
          <a:noFill/>
        </p:spPr>
        <p:txBody>
          <a:bodyPr wrap="square" rtlCol="0">
            <a:spAutoFit/>
          </a:bodyPr>
          <a:lstStyle/>
          <a:p>
            <a:r>
              <a:rPr lang="en-US" sz="1200" b="0" u="none" dirty="0">
                <a:solidFill>
                  <a:schemeClr val="accent6"/>
                </a:solidFill>
                <a:latin typeface="Arial" pitchFamily="34" charset="0"/>
                <a:cs typeface="Arial" pitchFamily="34" charset="0"/>
              </a:rPr>
              <a:t>0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(ADH 2013)</a:t>
            </a:r>
          </a:p>
        </p:txBody>
      </p:sp>
      <p:sp>
        <p:nvSpPr>
          <p:cNvPr id="12" name="TextBox 11">
            <a:extLst>
              <a:ext uri="{FF2B5EF4-FFF2-40B4-BE49-F238E27FC236}">
                <a16:creationId xmlns:a16="http://schemas.microsoft.com/office/drawing/2014/main" id="{5DDA92C6-A9D6-4A26-BFC5-FDC3E06E7647}"/>
              </a:ext>
            </a:extLst>
          </p:cNvPr>
          <p:cNvSpPr txBox="1"/>
          <p:nvPr/>
        </p:nvSpPr>
        <p:spPr>
          <a:xfrm>
            <a:off x="1934545" y="4852409"/>
            <a:ext cx="2637456" cy="276999"/>
          </a:xfrm>
          <a:prstGeom prst="rect">
            <a:avLst/>
          </a:prstGeom>
          <a:solidFill>
            <a:srgbClr val="FFFF00"/>
          </a:solid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low-skill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(BHKL 2016)</a:t>
            </a:r>
          </a:p>
        </p:txBody>
      </p:sp>
      <p:sp>
        <p:nvSpPr>
          <p:cNvPr id="14" name="TextBox 13">
            <a:extLst>
              <a:ext uri="{FF2B5EF4-FFF2-40B4-BE49-F238E27FC236}">
                <a16:creationId xmlns:a16="http://schemas.microsoft.com/office/drawing/2014/main" id="{2B47E3AA-1298-460B-98AD-43FFEFFEEADE}"/>
              </a:ext>
            </a:extLst>
          </p:cNvPr>
          <p:cNvSpPr txBox="1"/>
          <p:nvPr/>
        </p:nvSpPr>
        <p:spPr>
          <a:xfrm>
            <a:off x="1934545" y="5379454"/>
            <a:ext cx="2637456"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(ADHS 2014)</a:t>
            </a:r>
          </a:p>
        </p:txBody>
      </p:sp>
      <p:sp>
        <p:nvSpPr>
          <p:cNvPr id="15" name="TextBox 14">
            <a:extLst>
              <a:ext uri="{FF2B5EF4-FFF2-40B4-BE49-F238E27FC236}">
                <a16:creationId xmlns:a16="http://schemas.microsoft.com/office/drawing/2014/main" id="{49E4BF1C-15EF-433F-A6DA-A3D0E19CC97A}"/>
              </a:ext>
            </a:extLst>
          </p:cNvPr>
          <p:cNvSpPr txBox="1"/>
          <p:nvPr/>
        </p:nvSpPr>
        <p:spPr>
          <a:xfrm>
            <a:off x="1934545" y="5129408"/>
            <a:ext cx="2637456" cy="276999"/>
          </a:xfrm>
          <a:prstGeom prst="rect">
            <a:avLst/>
          </a:prstGeom>
          <a:solidFill>
            <a:srgbClr val="FFFF00"/>
          </a:solidFill>
        </p:spPr>
        <p:txBody>
          <a:bodyPr wrap="square" rtlCol="0">
            <a:spAutoFit/>
          </a:bodyPr>
          <a:lstStyle/>
          <a:p>
            <a:r>
              <a:rPr lang="en-US" sz="1200" b="0" u="none" dirty="0">
                <a:solidFill>
                  <a:schemeClr val="accent6"/>
                </a:solidFill>
                <a:latin typeface="Wingdings 3" panose="05040102010807070707" pitchFamily="18" charset="2"/>
                <a:cs typeface="Arial" pitchFamily="34" charset="0"/>
              </a:rPr>
              <a:t>h</a:t>
            </a:r>
            <a:r>
              <a:rPr lang="en-US" sz="1200" b="0" u="none" dirty="0">
                <a:solidFill>
                  <a:schemeClr val="accent6"/>
                </a:solidFill>
                <a:latin typeface="Arial" pitchFamily="34" charset="0"/>
                <a:cs typeface="Arial" pitchFamily="34" charset="0"/>
              </a:rPr>
              <a:t> high-skill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(BHKL 2016)</a:t>
            </a:r>
          </a:p>
        </p:txBody>
      </p:sp>
      <p:sp>
        <p:nvSpPr>
          <p:cNvPr id="16" name="TextBox 15">
            <a:extLst>
              <a:ext uri="{FF2B5EF4-FFF2-40B4-BE49-F238E27FC236}">
                <a16:creationId xmlns:a16="http://schemas.microsoft.com/office/drawing/2014/main" id="{D094921D-EEB0-4834-BA9C-724560A8A22E}"/>
              </a:ext>
            </a:extLst>
          </p:cNvPr>
          <p:cNvSpPr txBox="1"/>
          <p:nvPr/>
        </p:nvSpPr>
        <p:spPr>
          <a:xfrm>
            <a:off x="5310341" y="2247900"/>
            <a:ext cx="2931740" cy="276999"/>
          </a:xfrm>
          <a:prstGeom prst="rect">
            <a:avLst/>
          </a:prstGeom>
          <a:noFill/>
        </p:spPr>
        <p:txBody>
          <a:bodyPr wrap="square" rtlCol="0">
            <a:spAutoFit/>
          </a:bodyPr>
          <a:lstStyle/>
          <a:p>
            <a:r>
              <a:rPr lang="en-US" sz="1200" b="0" u="none" dirty="0">
                <a:solidFill>
                  <a:schemeClr val="accent6"/>
                </a:solidFill>
                <a:latin typeface="Arial" pitchFamily="34" charset="0"/>
                <a:cs typeface="Arial" pitchFamily="34" charset="0"/>
              </a:rPr>
              <a:t>0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(ADH 2013)</a:t>
            </a:r>
          </a:p>
        </p:txBody>
      </p:sp>
      <p:sp>
        <p:nvSpPr>
          <p:cNvPr id="17" name="TextBox 16">
            <a:extLst>
              <a:ext uri="{FF2B5EF4-FFF2-40B4-BE49-F238E27FC236}">
                <a16:creationId xmlns:a16="http://schemas.microsoft.com/office/drawing/2014/main" id="{29BEF45D-646B-4043-9ECF-20711031838B}"/>
              </a:ext>
            </a:extLst>
          </p:cNvPr>
          <p:cNvSpPr txBox="1"/>
          <p:nvPr/>
        </p:nvSpPr>
        <p:spPr>
          <a:xfrm>
            <a:off x="5306276" y="2515296"/>
            <a:ext cx="2935806" cy="276999"/>
          </a:xfrm>
          <a:prstGeom prst="rect">
            <a:avLst/>
          </a:prstGeom>
          <a:solidFill>
            <a:srgbClr val="FFFF00"/>
          </a:solidFill>
        </p:spPr>
        <p:txBody>
          <a:bodyPr wrap="square" rtlCol="0">
            <a:spAutoFit/>
          </a:bodyPr>
          <a:lstStyle/>
          <a:p>
            <a:r>
              <a:rPr lang="en-US" sz="1200" b="0" u="none" dirty="0">
                <a:solidFill>
                  <a:schemeClr val="accent6"/>
                </a:solidFill>
                <a:latin typeface="Wingdings 3" panose="05040102010807070707" pitchFamily="18" charset="2"/>
                <a:cs typeface="Arial" pitchFamily="34" charset="0"/>
              </a:rPr>
              <a:t>h</a:t>
            </a:r>
            <a:r>
              <a:rPr lang="en-US" sz="1200" b="0" u="none" dirty="0">
                <a:solidFill>
                  <a:schemeClr val="accent6"/>
                </a:solidFill>
                <a:latin typeface="Arial" pitchFamily="34" charset="0"/>
                <a:cs typeface="Arial" pitchFamily="34" charset="0"/>
              </a:rPr>
              <a:t> high-skill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(BHKL 2016)</a:t>
            </a:r>
          </a:p>
        </p:txBody>
      </p:sp>
      <p:sp>
        <p:nvSpPr>
          <p:cNvPr id="18" name="TextBox 17">
            <a:extLst>
              <a:ext uri="{FF2B5EF4-FFF2-40B4-BE49-F238E27FC236}">
                <a16:creationId xmlns:a16="http://schemas.microsoft.com/office/drawing/2014/main" id="{BA7CFEF4-0E24-48C1-B810-8EE08DAA963C}"/>
              </a:ext>
            </a:extLst>
          </p:cNvPr>
          <p:cNvSpPr txBox="1"/>
          <p:nvPr/>
        </p:nvSpPr>
        <p:spPr>
          <a:xfrm>
            <a:off x="5306275" y="2787611"/>
            <a:ext cx="2935806"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(AADHP 2016)</a:t>
            </a:r>
          </a:p>
        </p:txBody>
      </p:sp>
      <p:sp>
        <p:nvSpPr>
          <p:cNvPr id="19" name="TextBox 18">
            <a:extLst>
              <a:ext uri="{FF2B5EF4-FFF2-40B4-BE49-F238E27FC236}">
                <a16:creationId xmlns:a16="http://schemas.microsoft.com/office/drawing/2014/main" id="{BC06C223-5217-4AAD-9413-89DC62ABB543}"/>
              </a:ext>
            </a:extLst>
          </p:cNvPr>
          <p:cNvSpPr txBox="1"/>
          <p:nvPr/>
        </p:nvSpPr>
        <p:spPr>
          <a:xfrm>
            <a:off x="5306275" y="4555554"/>
            <a:ext cx="2935806"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(ADH 2013)</a:t>
            </a:r>
          </a:p>
        </p:txBody>
      </p:sp>
      <p:sp>
        <p:nvSpPr>
          <p:cNvPr id="20" name="TextBox 19">
            <a:extLst>
              <a:ext uri="{FF2B5EF4-FFF2-40B4-BE49-F238E27FC236}">
                <a16:creationId xmlns:a16="http://schemas.microsoft.com/office/drawing/2014/main" id="{F349BA18-1E46-4A76-A770-8D8BFA2632FF}"/>
              </a:ext>
            </a:extLst>
          </p:cNvPr>
          <p:cNvSpPr txBox="1"/>
          <p:nvPr/>
        </p:nvSpPr>
        <p:spPr>
          <a:xfrm>
            <a:off x="5306276" y="4843288"/>
            <a:ext cx="2935805" cy="276999"/>
          </a:xfrm>
          <a:prstGeom prst="rect">
            <a:avLst/>
          </a:prstGeom>
          <a:solidFill>
            <a:srgbClr val="FFFF00"/>
          </a:solid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low-skill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(BHKL 2016)</a:t>
            </a:r>
          </a:p>
        </p:txBody>
      </p:sp>
      <p:sp>
        <p:nvSpPr>
          <p:cNvPr id="22" name="TextBox 21">
            <a:extLst>
              <a:ext uri="{FF2B5EF4-FFF2-40B4-BE49-F238E27FC236}">
                <a16:creationId xmlns:a16="http://schemas.microsoft.com/office/drawing/2014/main" id="{EC3498AC-8AA5-40DB-9A78-37DB0DC679D5}"/>
              </a:ext>
            </a:extLst>
          </p:cNvPr>
          <p:cNvSpPr txBox="1"/>
          <p:nvPr/>
        </p:nvSpPr>
        <p:spPr>
          <a:xfrm>
            <a:off x="5306276" y="5120287"/>
            <a:ext cx="2935805" cy="276999"/>
          </a:xfrm>
          <a:prstGeom prst="rect">
            <a:avLst/>
          </a:prstGeom>
          <a:solidFill>
            <a:srgbClr val="FFFF00"/>
          </a:solidFill>
        </p:spPr>
        <p:txBody>
          <a:bodyPr wrap="square" rtlCol="0">
            <a:spAutoFit/>
          </a:bodyPr>
          <a:lstStyle/>
          <a:p>
            <a:r>
              <a:rPr lang="en-US" sz="1200" b="0" u="none" dirty="0">
                <a:solidFill>
                  <a:schemeClr val="accent6"/>
                </a:solidFill>
                <a:latin typeface="Wingdings 3" panose="05040102010807070707" pitchFamily="18" charset="2"/>
                <a:cs typeface="Arial" pitchFamily="34" charset="0"/>
              </a:rPr>
              <a:t>h</a:t>
            </a:r>
            <a:r>
              <a:rPr lang="en-US" sz="1200" b="0" u="none" dirty="0">
                <a:solidFill>
                  <a:schemeClr val="accent6"/>
                </a:solidFill>
                <a:latin typeface="Arial" pitchFamily="34" charset="0"/>
                <a:cs typeface="Arial" pitchFamily="34" charset="0"/>
              </a:rPr>
              <a:t> high-skill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(BHKL 2016)</a:t>
            </a:r>
          </a:p>
        </p:txBody>
      </p:sp>
      <p:sp>
        <p:nvSpPr>
          <p:cNvPr id="23" name="TextBox 22">
            <a:extLst>
              <a:ext uri="{FF2B5EF4-FFF2-40B4-BE49-F238E27FC236}">
                <a16:creationId xmlns:a16="http://schemas.microsoft.com/office/drawing/2014/main" id="{4B2D3379-EA84-4BE9-919E-5EBF1A9ABD56}"/>
              </a:ext>
            </a:extLst>
          </p:cNvPr>
          <p:cNvSpPr txBox="1"/>
          <p:nvPr/>
        </p:nvSpPr>
        <p:spPr>
          <a:xfrm>
            <a:off x="1934545" y="2510612"/>
            <a:ext cx="3175582"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(BHKL 2019)</a:t>
            </a:r>
          </a:p>
        </p:txBody>
      </p:sp>
      <p:sp>
        <p:nvSpPr>
          <p:cNvPr id="24" name="TextBox 23">
            <a:extLst>
              <a:ext uri="{FF2B5EF4-FFF2-40B4-BE49-F238E27FC236}">
                <a16:creationId xmlns:a16="http://schemas.microsoft.com/office/drawing/2014/main" id="{8F5CB01D-BF64-40B0-820D-CAE9CEA657CA}"/>
              </a:ext>
            </a:extLst>
          </p:cNvPr>
          <p:cNvSpPr txBox="1"/>
          <p:nvPr/>
        </p:nvSpPr>
        <p:spPr>
          <a:xfrm>
            <a:off x="1457129" y="1779814"/>
            <a:ext cx="3352800" cy="369332"/>
          </a:xfrm>
          <a:prstGeom prst="rect">
            <a:avLst/>
          </a:prstGeom>
          <a:noFill/>
        </p:spPr>
        <p:txBody>
          <a:bodyPr wrap="square" rtlCol="0">
            <a:spAutoFit/>
          </a:bodyPr>
          <a:lstStyle/>
          <a:p>
            <a:pPr algn="ctr"/>
            <a:r>
              <a:rPr lang="en-US" sz="1800" b="0" dirty="0">
                <a:latin typeface="Arial" pitchFamily="34" charset="0"/>
                <a:cs typeface="Arial" pitchFamily="34" charset="0"/>
              </a:rPr>
              <a:t>Manufacturing</a:t>
            </a:r>
          </a:p>
        </p:txBody>
      </p:sp>
      <p:sp>
        <p:nvSpPr>
          <p:cNvPr id="25" name="TextBox 24">
            <a:extLst>
              <a:ext uri="{FF2B5EF4-FFF2-40B4-BE49-F238E27FC236}">
                <a16:creationId xmlns:a16="http://schemas.microsoft.com/office/drawing/2014/main" id="{74E40ED2-0B5D-4DF5-916B-79B486341144}"/>
              </a:ext>
            </a:extLst>
          </p:cNvPr>
          <p:cNvSpPr txBox="1"/>
          <p:nvPr/>
        </p:nvSpPr>
        <p:spPr>
          <a:xfrm>
            <a:off x="4938222" y="1784952"/>
            <a:ext cx="3352800" cy="369332"/>
          </a:xfrm>
          <a:prstGeom prst="rect">
            <a:avLst/>
          </a:prstGeom>
          <a:noFill/>
        </p:spPr>
        <p:txBody>
          <a:bodyPr wrap="square" rtlCol="0">
            <a:spAutoFit/>
          </a:bodyPr>
          <a:lstStyle/>
          <a:p>
            <a:pPr algn="ctr"/>
            <a:r>
              <a:rPr lang="en-US" sz="1800" b="0" dirty="0">
                <a:latin typeface="Arial" pitchFamily="34" charset="0"/>
                <a:cs typeface="Arial" pitchFamily="34" charset="0"/>
              </a:rPr>
              <a:t>Non-Manufacturing</a:t>
            </a:r>
          </a:p>
        </p:txBody>
      </p:sp>
      <p:sp>
        <p:nvSpPr>
          <p:cNvPr id="26" name="TextBox 25">
            <a:extLst>
              <a:ext uri="{FF2B5EF4-FFF2-40B4-BE49-F238E27FC236}">
                <a16:creationId xmlns:a16="http://schemas.microsoft.com/office/drawing/2014/main" id="{CABB943B-0756-4720-962E-A027052DE386}"/>
              </a:ext>
            </a:extLst>
          </p:cNvPr>
          <p:cNvSpPr txBox="1"/>
          <p:nvPr/>
        </p:nvSpPr>
        <p:spPr>
          <a:xfrm>
            <a:off x="-146431" y="2440117"/>
            <a:ext cx="1970833" cy="369332"/>
          </a:xfrm>
          <a:prstGeom prst="rect">
            <a:avLst/>
          </a:prstGeom>
          <a:noFill/>
        </p:spPr>
        <p:txBody>
          <a:bodyPr wrap="square" rtlCol="0">
            <a:spAutoFit/>
          </a:bodyPr>
          <a:lstStyle/>
          <a:p>
            <a:pPr algn="r"/>
            <a:r>
              <a:rPr lang="en-US" sz="1800" b="0" dirty="0">
                <a:latin typeface="Arial" pitchFamily="34" charset="0"/>
                <a:cs typeface="Arial" pitchFamily="34" charset="0"/>
              </a:rPr>
              <a:t>Employment</a:t>
            </a:r>
          </a:p>
        </p:txBody>
      </p:sp>
      <p:sp>
        <p:nvSpPr>
          <p:cNvPr id="27" name="TextBox 26">
            <a:extLst>
              <a:ext uri="{FF2B5EF4-FFF2-40B4-BE49-F238E27FC236}">
                <a16:creationId xmlns:a16="http://schemas.microsoft.com/office/drawing/2014/main" id="{A95B05B2-76BE-499C-A565-7DEF35F7DE8B}"/>
              </a:ext>
            </a:extLst>
          </p:cNvPr>
          <p:cNvSpPr txBox="1"/>
          <p:nvPr/>
        </p:nvSpPr>
        <p:spPr>
          <a:xfrm>
            <a:off x="-146432" y="4702834"/>
            <a:ext cx="1970833" cy="369332"/>
          </a:xfrm>
          <a:prstGeom prst="rect">
            <a:avLst/>
          </a:prstGeom>
          <a:noFill/>
        </p:spPr>
        <p:txBody>
          <a:bodyPr wrap="square" rtlCol="0">
            <a:spAutoFit/>
          </a:bodyPr>
          <a:lstStyle/>
          <a:p>
            <a:pPr algn="r"/>
            <a:r>
              <a:rPr lang="en-US" sz="1800" b="0" dirty="0">
                <a:latin typeface="Arial" pitchFamily="34" charset="0"/>
                <a:cs typeface="Arial" pitchFamily="34" charset="0"/>
              </a:rPr>
              <a:t>Wages</a:t>
            </a:r>
          </a:p>
        </p:txBody>
      </p:sp>
      <p:sp>
        <p:nvSpPr>
          <p:cNvPr id="29" name="TextBox 28">
            <a:extLst>
              <a:ext uri="{FF2B5EF4-FFF2-40B4-BE49-F238E27FC236}">
                <a16:creationId xmlns:a16="http://schemas.microsoft.com/office/drawing/2014/main" id="{D9A4D59A-A41B-428A-90B9-B845C7F56F4C}"/>
              </a:ext>
            </a:extLst>
          </p:cNvPr>
          <p:cNvSpPr txBox="1"/>
          <p:nvPr/>
        </p:nvSpPr>
        <p:spPr>
          <a:xfrm>
            <a:off x="1929909" y="3359543"/>
            <a:ext cx="3521022"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(PS 2016)</a:t>
            </a:r>
          </a:p>
        </p:txBody>
      </p:sp>
      <p:sp>
        <p:nvSpPr>
          <p:cNvPr id="30" name="TextBox 29">
            <a:extLst>
              <a:ext uri="{FF2B5EF4-FFF2-40B4-BE49-F238E27FC236}">
                <a16:creationId xmlns:a16="http://schemas.microsoft.com/office/drawing/2014/main" id="{998E83C0-E211-4B55-B721-FC47307A25BE}"/>
              </a:ext>
            </a:extLst>
          </p:cNvPr>
          <p:cNvSpPr txBox="1"/>
          <p:nvPr/>
        </p:nvSpPr>
        <p:spPr>
          <a:xfrm>
            <a:off x="1934544" y="3071807"/>
            <a:ext cx="2935806"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(AADHP 2016)</a:t>
            </a:r>
          </a:p>
        </p:txBody>
      </p:sp>
      <p:sp>
        <p:nvSpPr>
          <p:cNvPr id="31" name="TextBox 30">
            <a:extLst>
              <a:ext uri="{FF2B5EF4-FFF2-40B4-BE49-F238E27FC236}">
                <a16:creationId xmlns:a16="http://schemas.microsoft.com/office/drawing/2014/main" id="{AFFD7BAB-0EF2-42B6-A847-46A2D5C198E1}"/>
              </a:ext>
            </a:extLst>
          </p:cNvPr>
          <p:cNvSpPr txBox="1"/>
          <p:nvPr/>
        </p:nvSpPr>
        <p:spPr>
          <a:xfrm>
            <a:off x="5306275" y="3071808"/>
            <a:ext cx="2935806"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(AADHP 2016)</a:t>
            </a:r>
          </a:p>
        </p:txBody>
      </p:sp>
      <p:sp>
        <p:nvSpPr>
          <p:cNvPr id="32" name="TextBox 31">
            <a:extLst>
              <a:ext uri="{FF2B5EF4-FFF2-40B4-BE49-F238E27FC236}">
                <a16:creationId xmlns:a16="http://schemas.microsoft.com/office/drawing/2014/main" id="{5A85A294-EFCB-4B80-B9F3-E56C44186930}"/>
              </a:ext>
            </a:extLst>
          </p:cNvPr>
          <p:cNvSpPr txBox="1"/>
          <p:nvPr/>
        </p:nvSpPr>
        <p:spPr>
          <a:xfrm>
            <a:off x="1121793" y="5906499"/>
            <a:ext cx="6931756" cy="954107"/>
          </a:xfrm>
          <a:prstGeom prst="rect">
            <a:avLst/>
          </a:prstGeom>
          <a:noFill/>
        </p:spPr>
        <p:txBody>
          <a:bodyPr wrap="square" rtlCol="0">
            <a:spAutoFit/>
          </a:bodyPr>
          <a:lstStyle/>
          <a:p>
            <a:pPr algn="ctr"/>
            <a:r>
              <a:rPr lang="en-US" sz="1400" b="0" u="none" dirty="0">
                <a:solidFill>
                  <a:schemeClr val="bg1">
                    <a:lumMod val="50000"/>
                  </a:schemeClr>
                </a:solidFill>
                <a:latin typeface="Arial" pitchFamily="34" charset="0"/>
                <a:cs typeface="Arial" pitchFamily="34" charset="0"/>
              </a:rPr>
              <a:t>Wage results are mixed</a:t>
            </a:r>
          </a:p>
          <a:p>
            <a:pPr algn="ctr"/>
            <a:r>
              <a:rPr lang="en-US" sz="1400" b="0" u="none" dirty="0">
                <a:solidFill>
                  <a:srgbClr val="FF0000"/>
                </a:solidFill>
                <a:latin typeface="Arial" pitchFamily="34" charset="0"/>
                <a:cs typeface="Arial" pitchFamily="34" charset="0"/>
              </a:rPr>
              <a:t>Bloom et al. focus on regional skill abundance</a:t>
            </a:r>
          </a:p>
          <a:p>
            <a:pPr algn="ctr"/>
            <a:r>
              <a:rPr lang="en-US" sz="1400" b="0" u="none" dirty="0">
                <a:solidFill>
                  <a:srgbClr val="FF0000"/>
                </a:solidFill>
                <a:latin typeface="Arial" pitchFamily="34" charset="0"/>
                <a:cs typeface="Arial" pitchFamily="34" charset="0"/>
              </a:rPr>
              <a:t>Our results with respect to supply chain exposure provide mechanism for that result</a:t>
            </a:r>
          </a:p>
          <a:p>
            <a:pPr algn="ctr"/>
            <a:endParaRPr lang="en-US" sz="1400" b="0" u="none" dirty="0">
              <a:solidFill>
                <a:srgbClr val="FF0000"/>
              </a:solidFill>
              <a:latin typeface="Arial" pitchFamily="34" charset="0"/>
              <a:cs typeface="Arial" pitchFamily="34" charset="0"/>
            </a:endParaRPr>
          </a:p>
        </p:txBody>
      </p:sp>
      <p:sp>
        <p:nvSpPr>
          <p:cNvPr id="33" name="TextBox 32">
            <a:extLst>
              <a:ext uri="{FF2B5EF4-FFF2-40B4-BE49-F238E27FC236}">
                <a16:creationId xmlns:a16="http://schemas.microsoft.com/office/drawing/2014/main" id="{0055208F-EBF2-4FD2-9B93-9D1F9A12350C}"/>
              </a:ext>
            </a:extLst>
          </p:cNvPr>
          <p:cNvSpPr txBox="1"/>
          <p:nvPr/>
        </p:nvSpPr>
        <p:spPr>
          <a:xfrm>
            <a:off x="2249352" y="3778955"/>
            <a:ext cx="2306189" cy="523220"/>
          </a:xfrm>
          <a:prstGeom prst="rect">
            <a:avLst/>
          </a:prstGeom>
          <a:noFill/>
        </p:spPr>
        <p:txBody>
          <a:bodyPr wrap="square" rtlCol="0">
            <a:spAutoFit/>
          </a:bodyPr>
          <a:lstStyle/>
          <a:p>
            <a:pPr algn="ctr"/>
            <a:r>
              <a:rPr lang="en-US" sz="1400" b="0" u="none" dirty="0">
                <a:solidFill>
                  <a:schemeClr val="bg1">
                    <a:lumMod val="50000"/>
                  </a:schemeClr>
                </a:solidFill>
                <a:latin typeface="Arial" pitchFamily="34" charset="0"/>
                <a:cs typeface="Arial" pitchFamily="34" charset="0"/>
              </a:rPr>
              <a:t>M employment declines found in all studies</a:t>
            </a:r>
          </a:p>
        </p:txBody>
      </p:sp>
      <p:sp>
        <p:nvSpPr>
          <p:cNvPr id="34" name="TextBox 33">
            <a:extLst>
              <a:ext uri="{FF2B5EF4-FFF2-40B4-BE49-F238E27FC236}">
                <a16:creationId xmlns:a16="http://schemas.microsoft.com/office/drawing/2014/main" id="{A29DAD6E-A2BC-4A96-A8B9-567FAAB7DA5A}"/>
              </a:ext>
            </a:extLst>
          </p:cNvPr>
          <p:cNvSpPr txBox="1"/>
          <p:nvPr/>
        </p:nvSpPr>
        <p:spPr>
          <a:xfrm>
            <a:off x="5621083" y="3774261"/>
            <a:ext cx="2306189" cy="523220"/>
          </a:xfrm>
          <a:prstGeom prst="rect">
            <a:avLst/>
          </a:prstGeom>
          <a:noFill/>
        </p:spPr>
        <p:txBody>
          <a:bodyPr wrap="square" rtlCol="0">
            <a:spAutoFit/>
          </a:bodyPr>
          <a:lstStyle/>
          <a:p>
            <a:pPr algn="ctr"/>
            <a:r>
              <a:rPr lang="en-US" sz="1400" b="0" u="none" dirty="0">
                <a:solidFill>
                  <a:schemeClr val="bg1">
                    <a:lumMod val="50000"/>
                  </a:schemeClr>
                </a:solidFill>
                <a:latin typeface="Arial" pitchFamily="34" charset="0"/>
                <a:cs typeface="Arial" pitchFamily="34" charset="0"/>
              </a:rPr>
              <a:t>NM employment results are mixed</a:t>
            </a:r>
          </a:p>
        </p:txBody>
      </p:sp>
    </p:spTree>
    <p:extLst>
      <p:ext uri="{BB962C8B-B14F-4D97-AF65-F5344CB8AC3E}">
        <p14:creationId xmlns:p14="http://schemas.microsoft.com/office/powerpoint/2010/main" val="37386598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lstStyle/>
          <a:p>
            <a:r>
              <a:rPr lang="en-US" dirty="0">
                <a:solidFill>
                  <a:schemeClr val="bg1">
                    <a:lumMod val="65000"/>
                  </a:schemeClr>
                </a:solidFill>
              </a:rPr>
              <a:t>Introduction </a:t>
            </a:r>
          </a:p>
          <a:p>
            <a:pPr marL="0" indent="0">
              <a:buNone/>
            </a:pPr>
            <a:endParaRPr lang="en-US" dirty="0"/>
          </a:p>
          <a:p>
            <a:r>
              <a:rPr lang="en-US" dirty="0"/>
              <a:t>Data</a:t>
            </a:r>
          </a:p>
          <a:p>
            <a:endParaRPr lang="en-US" dirty="0"/>
          </a:p>
          <a:p>
            <a:r>
              <a:rPr lang="en-US" dirty="0">
                <a:solidFill>
                  <a:schemeClr val="bg1">
                    <a:lumMod val="65000"/>
                  </a:schemeClr>
                </a:solidFill>
              </a:rPr>
              <a:t>Reallocation after PNTR</a:t>
            </a:r>
          </a:p>
          <a:p>
            <a:endParaRPr lang="en-US" dirty="0">
              <a:solidFill>
                <a:schemeClr val="bg1">
                  <a:lumMod val="65000"/>
                </a:schemeClr>
              </a:solidFill>
            </a:endParaRPr>
          </a:p>
          <a:p>
            <a:r>
              <a:rPr lang="en-US" dirty="0">
                <a:solidFill>
                  <a:schemeClr val="bg1">
                    <a:lumMod val="65000"/>
                  </a:schemeClr>
                </a:solidFill>
              </a:rPr>
              <a:t>PNTR and earnings</a:t>
            </a:r>
          </a:p>
          <a:p>
            <a:endParaRPr lang="en-US" dirty="0">
              <a:solidFill>
                <a:schemeClr val="accent6"/>
              </a:solidFill>
            </a:endParaRPr>
          </a:p>
          <a:p>
            <a:r>
              <a:rPr lang="en-US" dirty="0">
                <a:solidFill>
                  <a:schemeClr val="bg1">
                    <a:lumMod val="65000"/>
                  </a:schemeClr>
                </a:solidFill>
              </a:rPr>
              <a:t>Heterogenous impacts</a:t>
            </a:r>
          </a:p>
          <a:p>
            <a:endParaRPr lang="en-US" dirty="0">
              <a:solidFill>
                <a:schemeClr val="bg1">
                  <a:lumMod val="65000"/>
                </a:schemeClr>
              </a:solidFill>
            </a:endParaRPr>
          </a:p>
          <a:p>
            <a:r>
              <a:rPr lang="en-US" dirty="0">
                <a:solidFill>
                  <a:schemeClr val="bg1">
                    <a:lumMod val="65000"/>
                  </a:schemeClr>
                </a:solidFill>
              </a:rPr>
              <a:t>Alternate specifications</a:t>
            </a:r>
          </a:p>
          <a:p>
            <a:pPr marL="0" indent="0">
              <a:buNone/>
            </a:pPr>
            <a:endParaRPr lang="en-US" dirty="0">
              <a:solidFill>
                <a:schemeClr val="bg1">
                  <a:lumMod val="65000"/>
                </a:schemeClr>
              </a:solidFill>
            </a:endParaRPr>
          </a:p>
          <a:p>
            <a:r>
              <a:rPr lang="en-US" dirty="0">
                <a:solidFill>
                  <a:schemeClr val="bg1">
                    <a:lumMod val="65000"/>
                  </a:schemeClr>
                </a:solidFill>
              </a:rPr>
              <a:t>Conclusion</a:t>
            </a:r>
          </a:p>
          <a:p>
            <a:endParaRPr lang="en-US" dirty="0">
              <a:solidFill>
                <a:schemeClr val="bg1">
                  <a:lumMod val="50000"/>
                </a:schemeClr>
              </a:solidFill>
            </a:endParaRPr>
          </a:p>
          <a:p>
            <a:pPr marL="0" indent="0">
              <a:buNone/>
            </a:pPr>
            <a:endParaRPr lang="en-US" dirty="0">
              <a:solidFill>
                <a:schemeClr val="bg1">
                  <a:lumMod val="50000"/>
                </a:schemeClr>
              </a:solidFill>
            </a:endParaRPr>
          </a:p>
          <a:p>
            <a:endParaRPr lang="en-US" dirty="0"/>
          </a:p>
        </p:txBody>
      </p:sp>
      <p:sp>
        <p:nvSpPr>
          <p:cNvPr id="4" name="Slide Number Placeholder 3"/>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12</a:t>
            </a:fld>
            <a:endParaRPr lang="en-GB" dirty="0"/>
          </a:p>
        </p:txBody>
      </p:sp>
    </p:spTree>
    <p:extLst>
      <p:ext uri="{BB962C8B-B14F-4D97-AF65-F5344CB8AC3E}">
        <p14:creationId xmlns:p14="http://schemas.microsoft.com/office/powerpoint/2010/main" val="37554093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1AD4F-AB21-4B71-A45D-20AB6ECF6216}"/>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368ED5B9-38B2-40A7-B51E-16836C4EB079}"/>
              </a:ext>
            </a:extLst>
          </p:cNvPr>
          <p:cNvSpPr>
            <a:spLocks noGrp="1"/>
          </p:cNvSpPr>
          <p:nvPr>
            <p:ph idx="1"/>
          </p:nvPr>
        </p:nvSpPr>
        <p:spPr/>
        <p:txBody>
          <a:bodyPr/>
          <a:lstStyle/>
          <a:p>
            <a:endParaRPr lang="en-US" dirty="0"/>
          </a:p>
          <a:p>
            <a:r>
              <a:rPr lang="en-US" dirty="0"/>
              <a:t> </a:t>
            </a:r>
            <a:r>
              <a:rPr lang="en-US" dirty="0">
                <a:solidFill>
                  <a:srgbClr val="00B0F0"/>
                </a:solidFill>
              </a:rPr>
              <a:t>LEHD</a:t>
            </a:r>
            <a:r>
              <a:rPr lang="en-US" dirty="0"/>
              <a:t>: Longitudinal Employer-Household Dynamics Database</a:t>
            </a:r>
          </a:p>
          <a:p>
            <a:pPr lvl="1"/>
            <a:r>
              <a:rPr lang="en-US" dirty="0"/>
              <a:t>Based on state UI records, 1993-2014</a:t>
            </a:r>
          </a:p>
          <a:p>
            <a:pPr lvl="1"/>
            <a:r>
              <a:rPr lang="en-US" dirty="0"/>
              <a:t>State availability depends on time period</a:t>
            </a:r>
          </a:p>
          <a:p>
            <a:pPr lvl="1"/>
            <a:r>
              <a:rPr lang="en-US" dirty="0"/>
              <a:t>Quarterly earnings </a:t>
            </a:r>
            <a:r>
              <a:rPr lang="en-US" dirty="0">
                <a:solidFill>
                  <a:schemeClr val="accent6"/>
                </a:solidFill>
              </a:rPr>
              <a:t>(</a:t>
            </a:r>
            <a:r>
              <a:rPr lang="en-US" dirty="0">
                <a:solidFill>
                  <a:schemeClr val="accent3">
                    <a:lumMod val="50000"/>
                  </a:schemeClr>
                </a:solidFill>
              </a:rPr>
              <a:t>gross </a:t>
            </a:r>
            <a:r>
              <a:rPr lang="en-US" dirty="0" err="1">
                <a:solidFill>
                  <a:schemeClr val="accent3">
                    <a:lumMod val="50000"/>
                  </a:schemeClr>
                </a:solidFill>
              </a:rPr>
              <a:t>salaries+bonuses+tips</a:t>
            </a:r>
            <a:r>
              <a:rPr lang="en-US" dirty="0"/>
              <a:t>) and employment</a:t>
            </a:r>
          </a:p>
          <a:p>
            <a:pPr lvl="1"/>
            <a:r>
              <a:rPr lang="en-US" dirty="0"/>
              <a:t>Worker demographics: gender, age, race, ethnicity, education</a:t>
            </a:r>
          </a:p>
          <a:p>
            <a:pPr lvl="1"/>
            <a:r>
              <a:rPr lang="en-US" dirty="0"/>
              <a:t>Workers matched to establishments </a:t>
            </a:r>
          </a:p>
          <a:p>
            <a:pPr lvl="1"/>
            <a:endParaRPr lang="en-US" dirty="0">
              <a:solidFill>
                <a:schemeClr val="accent3">
                  <a:lumMod val="50000"/>
                </a:schemeClr>
              </a:solidFill>
            </a:endParaRPr>
          </a:p>
          <a:p>
            <a:r>
              <a:rPr lang="en-US" dirty="0"/>
              <a:t> </a:t>
            </a:r>
            <a:r>
              <a:rPr lang="en-US" dirty="0">
                <a:solidFill>
                  <a:srgbClr val="00B0F0"/>
                </a:solidFill>
              </a:rPr>
              <a:t>LBD</a:t>
            </a:r>
            <a:r>
              <a:rPr lang="en-US" dirty="0"/>
              <a:t>: Longitudinal Business Database </a:t>
            </a:r>
          </a:p>
          <a:p>
            <a:pPr lvl="1"/>
            <a:r>
              <a:rPr lang="en-US" dirty="0"/>
              <a:t>Establishments matched to NAICS codes and firms</a:t>
            </a:r>
          </a:p>
          <a:p>
            <a:pPr lvl="1"/>
            <a:r>
              <a:rPr lang="en-US" dirty="0"/>
              <a:t>Establishment and firm characteristics (e.g., size, diversification)</a:t>
            </a:r>
          </a:p>
          <a:p>
            <a:pPr lvl="1"/>
            <a:endParaRPr lang="en-US" dirty="0">
              <a:solidFill>
                <a:schemeClr val="accent3">
                  <a:lumMod val="50000"/>
                </a:schemeClr>
              </a:solidFill>
            </a:endParaRPr>
          </a:p>
          <a:p>
            <a:r>
              <a:rPr lang="en-US" dirty="0"/>
              <a:t> </a:t>
            </a:r>
            <a:r>
              <a:rPr lang="en-US" dirty="0">
                <a:solidFill>
                  <a:srgbClr val="00B0F0"/>
                </a:solidFill>
              </a:rPr>
              <a:t>LFTTD</a:t>
            </a:r>
            <a:r>
              <a:rPr lang="en-US" dirty="0"/>
              <a:t>: Longitudinal foreign trade transactions database </a:t>
            </a:r>
          </a:p>
          <a:p>
            <a:pPr lvl="1"/>
            <a:r>
              <a:rPr lang="en-US" dirty="0"/>
              <a:t>Firms matched to import and export transactions</a:t>
            </a:r>
            <a:endParaRPr lang="en-US" dirty="0">
              <a:solidFill>
                <a:schemeClr val="accent3">
                  <a:lumMod val="50000"/>
                </a:schemeClr>
              </a:solidFill>
            </a:endParaRPr>
          </a:p>
        </p:txBody>
      </p:sp>
      <p:sp>
        <p:nvSpPr>
          <p:cNvPr id="4" name="Slide Number Placeholder 3">
            <a:extLst>
              <a:ext uri="{FF2B5EF4-FFF2-40B4-BE49-F238E27FC236}">
                <a16:creationId xmlns:a16="http://schemas.microsoft.com/office/drawing/2014/main" id="{954EFBA9-0EA1-4AA2-B27F-A32494CDF9C0}"/>
              </a:ext>
            </a:extLst>
          </p:cNvPr>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13</a:t>
            </a:fld>
            <a:endParaRPr lang="en-GB" dirty="0"/>
          </a:p>
        </p:txBody>
      </p:sp>
    </p:spTree>
    <p:extLst>
      <p:ext uri="{BB962C8B-B14F-4D97-AF65-F5344CB8AC3E}">
        <p14:creationId xmlns:p14="http://schemas.microsoft.com/office/powerpoint/2010/main" val="2830372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12" end="12"/>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6B8D0-C08D-4853-8CDD-2028F15E1266}"/>
              </a:ext>
            </a:extLst>
          </p:cNvPr>
          <p:cNvSpPr>
            <a:spLocks noGrp="1"/>
          </p:cNvSpPr>
          <p:nvPr>
            <p:ph type="title"/>
          </p:nvPr>
        </p:nvSpPr>
        <p:spPr/>
        <p:txBody>
          <a:bodyPr/>
          <a:lstStyle/>
          <a:p>
            <a:r>
              <a:rPr lang="en-US" dirty="0"/>
              <a:t>LEHD Samples</a:t>
            </a:r>
          </a:p>
        </p:txBody>
      </p:sp>
      <p:sp>
        <p:nvSpPr>
          <p:cNvPr id="3" name="Content Placeholder 2">
            <a:extLst>
              <a:ext uri="{FF2B5EF4-FFF2-40B4-BE49-F238E27FC236}">
                <a16:creationId xmlns:a16="http://schemas.microsoft.com/office/drawing/2014/main" id="{5F669CC6-DB3E-4890-A726-95E6AA00A419}"/>
              </a:ext>
            </a:extLst>
          </p:cNvPr>
          <p:cNvSpPr>
            <a:spLocks noGrp="1"/>
          </p:cNvSpPr>
          <p:nvPr>
            <p:ph idx="1"/>
          </p:nvPr>
        </p:nvSpPr>
        <p:spPr/>
        <p:txBody>
          <a:bodyPr/>
          <a:lstStyle/>
          <a:p>
            <a:r>
              <a:rPr lang="en-US" dirty="0"/>
              <a:t>The number of states available in the LEHD increases over time</a:t>
            </a:r>
          </a:p>
          <a:p>
            <a:endParaRPr lang="en-US" dirty="0"/>
          </a:p>
          <a:p>
            <a:r>
              <a:rPr lang="en-US" dirty="0"/>
              <a:t>We make use of two extracts</a:t>
            </a:r>
          </a:p>
          <a:p>
            <a:pPr lvl="1"/>
            <a:r>
              <a:rPr lang="en-US" dirty="0"/>
              <a:t>2000-2007: 46-states: examine overall </a:t>
            </a:r>
            <a:r>
              <a:rPr lang="en-US" dirty="0" err="1"/>
              <a:t>M</a:t>
            </a:r>
            <a:r>
              <a:rPr lang="en-US" dirty="0" err="1">
                <a:latin typeface="Wingdings 3" panose="05040102010807070707" pitchFamily="18" charset="2"/>
              </a:rPr>
              <a:t>n</a:t>
            </a:r>
            <a:r>
              <a:rPr lang="en-US" dirty="0" err="1"/>
              <a:t>NM</a:t>
            </a:r>
            <a:r>
              <a:rPr lang="en-US" dirty="0"/>
              <a:t> reallocation</a:t>
            </a:r>
          </a:p>
          <a:p>
            <a:pPr lvl="1"/>
            <a:r>
              <a:rPr lang="en-US" dirty="0"/>
              <a:t>1993-2014: 19-state sample: DID regressions </a:t>
            </a:r>
          </a:p>
        </p:txBody>
      </p:sp>
      <p:sp>
        <p:nvSpPr>
          <p:cNvPr id="4" name="Slide Number Placeholder 3">
            <a:extLst>
              <a:ext uri="{FF2B5EF4-FFF2-40B4-BE49-F238E27FC236}">
                <a16:creationId xmlns:a16="http://schemas.microsoft.com/office/drawing/2014/main" id="{810AE134-6CA4-4B07-9999-B1F4AF24622E}"/>
              </a:ext>
            </a:extLst>
          </p:cNvPr>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14</a:t>
            </a:fld>
            <a:endParaRPr lang="en-GB" dirty="0"/>
          </a:p>
        </p:txBody>
      </p:sp>
    </p:spTree>
    <p:extLst>
      <p:ext uri="{BB962C8B-B14F-4D97-AF65-F5344CB8AC3E}">
        <p14:creationId xmlns:p14="http://schemas.microsoft.com/office/powerpoint/2010/main" val="23789842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lstStyle/>
          <a:p>
            <a:r>
              <a:rPr lang="en-US" dirty="0">
                <a:solidFill>
                  <a:schemeClr val="bg1">
                    <a:lumMod val="65000"/>
                  </a:schemeClr>
                </a:solidFill>
              </a:rPr>
              <a:t>Introduction </a:t>
            </a:r>
          </a:p>
          <a:p>
            <a:endParaRPr lang="en-US" dirty="0"/>
          </a:p>
          <a:p>
            <a:r>
              <a:rPr lang="en-US" dirty="0">
                <a:solidFill>
                  <a:schemeClr val="bg1">
                    <a:lumMod val="65000"/>
                  </a:schemeClr>
                </a:solidFill>
              </a:rPr>
              <a:t>Data</a:t>
            </a:r>
          </a:p>
          <a:p>
            <a:endParaRPr lang="en-US" dirty="0"/>
          </a:p>
          <a:p>
            <a:r>
              <a:rPr lang="en-US" dirty="0">
                <a:solidFill>
                  <a:schemeClr val="accent6"/>
                </a:solidFill>
              </a:rPr>
              <a:t>Reallocation after PNTR</a:t>
            </a:r>
          </a:p>
          <a:p>
            <a:endParaRPr lang="en-US" dirty="0">
              <a:solidFill>
                <a:schemeClr val="bg1">
                  <a:lumMod val="65000"/>
                </a:schemeClr>
              </a:solidFill>
            </a:endParaRPr>
          </a:p>
          <a:p>
            <a:r>
              <a:rPr lang="en-US" dirty="0">
                <a:solidFill>
                  <a:schemeClr val="bg1">
                    <a:lumMod val="65000"/>
                  </a:schemeClr>
                </a:solidFill>
              </a:rPr>
              <a:t>PNTR and earnings</a:t>
            </a:r>
          </a:p>
          <a:p>
            <a:endParaRPr lang="en-US" dirty="0">
              <a:solidFill>
                <a:schemeClr val="accent6"/>
              </a:solidFill>
            </a:endParaRPr>
          </a:p>
          <a:p>
            <a:r>
              <a:rPr lang="en-US" dirty="0">
                <a:solidFill>
                  <a:schemeClr val="bg1">
                    <a:lumMod val="65000"/>
                  </a:schemeClr>
                </a:solidFill>
              </a:rPr>
              <a:t>Heterogenous impacts</a:t>
            </a:r>
          </a:p>
          <a:p>
            <a:endParaRPr lang="en-US" dirty="0">
              <a:solidFill>
                <a:schemeClr val="bg1">
                  <a:lumMod val="65000"/>
                </a:schemeClr>
              </a:solidFill>
            </a:endParaRPr>
          </a:p>
          <a:p>
            <a:r>
              <a:rPr lang="en-US" dirty="0">
                <a:solidFill>
                  <a:schemeClr val="bg1">
                    <a:lumMod val="65000"/>
                  </a:schemeClr>
                </a:solidFill>
              </a:rPr>
              <a:t>Alternate specifications</a:t>
            </a:r>
          </a:p>
          <a:p>
            <a:pPr marL="0" indent="0">
              <a:buNone/>
            </a:pPr>
            <a:endParaRPr lang="en-US" dirty="0">
              <a:solidFill>
                <a:schemeClr val="bg1">
                  <a:lumMod val="65000"/>
                </a:schemeClr>
              </a:solidFill>
            </a:endParaRPr>
          </a:p>
          <a:p>
            <a:r>
              <a:rPr lang="en-US" dirty="0">
                <a:solidFill>
                  <a:schemeClr val="bg1">
                    <a:lumMod val="65000"/>
                  </a:schemeClr>
                </a:solidFill>
              </a:rPr>
              <a:t>Conclusion</a:t>
            </a:r>
          </a:p>
          <a:p>
            <a:endParaRPr lang="en-US" dirty="0">
              <a:solidFill>
                <a:schemeClr val="bg1">
                  <a:lumMod val="50000"/>
                </a:schemeClr>
              </a:solidFill>
            </a:endParaRPr>
          </a:p>
          <a:p>
            <a:pPr marL="0" indent="0">
              <a:buNone/>
            </a:pPr>
            <a:endParaRPr lang="en-US" dirty="0">
              <a:solidFill>
                <a:schemeClr val="bg1">
                  <a:lumMod val="50000"/>
                </a:schemeClr>
              </a:solidFill>
            </a:endParaRPr>
          </a:p>
          <a:p>
            <a:endParaRPr lang="en-US" dirty="0"/>
          </a:p>
        </p:txBody>
      </p:sp>
      <p:sp>
        <p:nvSpPr>
          <p:cNvPr id="4" name="Slide Number Placeholder 3"/>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15</a:t>
            </a:fld>
            <a:endParaRPr lang="en-GB" dirty="0"/>
          </a:p>
        </p:txBody>
      </p:sp>
    </p:spTree>
    <p:extLst>
      <p:ext uri="{BB962C8B-B14F-4D97-AF65-F5344CB8AC3E}">
        <p14:creationId xmlns:p14="http://schemas.microsoft.com/office/powerpoint/2010/main" val="30852775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2525E36-1DF6-41C9-9DE9-F342EC221F82}"/>
              </a:ext>
            </a:extLst>
          </p:cNvPr>
          <p:cNvPicPr>
            <a:picLocks noChangeAspect="1"/>
          </p:cNvPicPr>
          <p:nvPr/>
        </p:nvPicPr>
        <p:blipFill>
          <a:blip r:embed="rId2"/>
          <a:stretch>
            <a:fillRect/>
          </a:stretch>
        </p:blipFill>
        <p:spPr>
          <a:xfrm>
            <a:off x="1006560" y="723330"/>
            <a:ext cx="7130880" cy="5172961"/>
          </a:xfrm>
          <a:prstGeom prst="rect">
            <a:avLst/>
          </a:prstGeom>
        </p:spPr>
      </p:pic>
      <p:sp>
        <p:nvSpPr>
          <p:cNvPr id="4" name="Slide Number Placeholder 3">
            <a:extLst>
              <a:ext uri="{FF2B5EF4-FFF2-40B4-BE49-F238E27FC236}">
                <a16:creationId xmlns:a16="http://schemas.microsoft.com/office/drawing/2014/main" id="{DA9CD83D-0E34-46A0-87E7-983612084B09}"/>
              </a:ext>
            </a:extLst>
          </p:cNvPr>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16</a:t>
            </a:fld>
            <a:endParaRPr lang="en-GB" dirty="0"/>
          </a:p>
        </p:txBody>
      </p:sp>
      <p:sp>
        <p:nvSpPr>
          <p:cNvPr id="7" name="TextBox 6">
            <a:extLst>
              <a:ext uri="{FF2B5EF4-FFF2-40B4-BE49-F238E27FC236}">
                <a16:creationId xmlns:a16="http://schemas.microsoft.com/office/drawing/2014/main" id="{BC65A020-3062-449F-859B-57FC21873134}"/>
              </a:ext>
            </a:extLst>
          </p:cNvPr>
          <p:cNvSpPr txBox="1"/>
          <p:nvPr/>
        </p:nvSpPr>
        <p:spPr>
          <a:xfrm flipH="1">
            <a:off x="6143050" y="2407637"/>
            <a:ext cx="1399217" cy="577081"/>
          </a:xfrm>
          <a:prstGeom prst="rect">
            <a:avLst/>
          </a:prstGeom>
          <a:noFill/>
        </p:spPr>
        <p:txBody>
          <a:bodyPr wrap="square" rtlCol="0">
            <a:spAutoFit/>
          </a:bodyPr>
          <a:lstStyle/>
          <a:p>
            <a:pPr defTabSz="457200"/>
            <a:r>
              <a:rPr lang="en-US" sz="1050" b="0" u="none" dirty="0">
                <a:solidFill>
                  <a:srgbClr val="FF0000"/>
                </a:solidFill>
                <a:latin typeface="Arial" pitchFamily="34" charset="0"/>
                <a:cs typeface="Arial" pitchFamily="34" charset="0"/>
              </a:rPr>
              <a:t>Where did all the manufacturing workers go?</a:t>
            </a:r>
          </a:p>
        </p:txBody>
      </p:sp>
      <p:sp>
        <p:nvSpPr>
          <p:cNvPr id="2" name="Right Brace 1">
            <a:extLst>
              <a:ext uri="{FF2B5EF4-FFF2-40B4-BE49-F238E27FC236}">
                <a16:creationId xmlns:a16="http://schemas.microsoft.com/office/drawing/2014/main" id="{F6510D69-4050-5244-8AE9-A15279BE7EFB}"/>
              </a:ext>
            </a:extLst>
          </p:cNvPr>
          <p:cNvSpPr/>
          <p:nvPr/>
        </p:nvSpPr>
        <p:spPr bwMode="auto">
          <a:xfrm>
            <a:off x="5986558" y="2297279"/>
            <a:ext cx="156492" cy="895989"/>
          </a:xfrm>
          <a:prstGeom prst="rightBrace">
            <a:avLst>
              <a:gd name="adj1" fmla="val 8333"/>
              <a:gd name="adj2" fmla="val 26712"/>
            </a:avLst>
          </a:prstGeom>
          <a:noFill/>
          <a:ln w="9525" cap="flat" cmpd="sng" algn="ctr">
            <a:solidFill>
              <a:srgbClr val="FF0000"/>
            </a:solidFill>
            <a:prstDash val="solid"/>
            <a:round/>
            <a:headEnd type="none" w="med" len="med"/>
            <a:tailEnd type="none" w="med" len="med"/>
          </a:ln>
          <a:effectLst/>
        </p:spPr>
        <p:txBody>
          <a:bodyPr rtlCol="0" anchor="ctr"/>
          <a:lstStyle/>
          <a:p>
            <a:pPr algn="ctr"/>
            <a:endParaRPr lang="en-US"/>
          </a:p>
        </p:txBody>
      </p:sp>
    </p:spTree>
    <p:extLst>
      <p:ext uri="{BB962C8B-B14F-4D97-AF65-F5344CB8AC3E}">
        <p14:creationId xmlns:p14="http://schemas.microsoft.com/office/powerpoint/2010/main" val="4278078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EA8E1-95AB-4836-9279-B4B5B34D5CEC}"/>
              </a:ext>
            </a:extLst>
          </p:cNvPr>
          <p:cNvSpPr>
            <a:spLocks noGrp="1"/>
          </p:cNvSpPr>
          <p:nvPr>
            <p:ph type="title"/>
          </p:nvPr>
        </p:nvSpPr>
        <p:spPr/>
        <p:txBody>
          <a:bodyPr/>
          <a:lstStyle/>
          <a:p>
            <a:r>
              <a:rPr lang="en-US" dirty="0" err="1"/>
              <a:t>M</a:t>
            </a:r>
            <a:r>
              <a:rPr lang="en-US" dirty="0" err="1">
                <a:latin typeface="Wingdings 3" panose="05040102010807070707" pitchFamily="18" charset="2"/>
              </a:rPr>
              <a:t>n</a:t>
            </a:r>
            <a:r>
              <a:rPr lang="en-US" dirty="0" err="1"/>
              <a:t>NM</a:t>
            </a:r>
            <a:r>
              <a:rPr lang="en-US" dirty="0"/>
              <a:t> Transitions, 2000</a:t>
            </a:r>
            <a:r>
              <a:rPr lang="en-US" dirty="0">
                <a:latin typeface="Wingdings 3" panose="05040102010807070707" pitchFamily="18" charset="2"/>
              </a:rPr>
              <a:t>g</a:t>
            </a:r>
            <a:r>
              <a:rPr lang="en-US" dirty="0">
                <a:solidFill>
                  <a:srgbClr val="FF0000"/>
                </a:solidFill>
              </a:rPr>
              <a:t>2007</a:t>
            </a:r>
            <a:r>
              <a:rPr lang="en-US" dirty="0"/>
              <a:t> </a:t>
            </a:r>
            <a:br>
              <a:rPr lang="en-US" dirty="0"/>
            </a:br>
            <a:r>
              <a:rPr lang="en-US" sz="1400" dirty="0"/>
              <a:t>46 State Sample</a:t>
            </a:r>
            <a:endParaRPr lang="en-US" dirty="0"/>
          </a:p>
        </p:txBody>
      </p:sp>
      <p:sp>
        <p:nvSpPr>
          <p:cNvPr id="3" name="Slide Number Placeholder 2">
            <a:extLst>
              <a:ext uri="{FF2B5EF4-FFF2-40B4-BE49-F238E27FC236}">
                <a16:creationId xmlns:a16="http://schemas.microsoft.com/office/drawing/2014/main" id="{D7810803-FFF8-44DE-86CA-9669EAB39443}"/>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17</a:t>
            </a:fld>
            <a:endParaRPr lang="en-GB" dirty="0"/>
          </a:p>
        </p:txBody>
      </p:sp>
      <p:graphicFrame>
        <p:nvGraphicFramePr>
          <p:cNvPr id="6" name="Object 5">
            <a:extLst>
              <a:ext uri="{FF2B5EF4-FFF2-40B4-BE49-F238E27FC236}">
                <a16:creationId xmlns:a16="http://schemas.microsoft.com/office/drawing/2014/main" id="{D5C9C7F4-F8B5-AC83-1519-0BD8AF291F9E}"/>
              </a:ext>
            </a:extLst>
          </p:cNvPr>
          <p:cNvGraphicFramePr>
            <a:graphicFrameLocks noChangeAspect="1"/>
          </p:cNvGraphicFramePr>
          <p:nvPr>
            <p:extLst>
              <p:ext uri="{D42A27DB-BD31-4B8C-83A1-F6EECF244321}">
                <p14:modId xmlns:p14="http://schemas.microsoft.com/office/powerpoint/2010/main" val="1099535515"/>
              </p:ext>
            </p:extLst>
          </p:nvPr>
        </p:nvGraphicFramePr>
        <p:xfrm>
          <a:off x="1608939" y="1792707"/>
          <a:ext cx="5926121" cy="2049379"/>
        </p:xfrm>
        <a:graphic>
          <a:graphicData uri="http://schemas.openxmlformats.org/presentationml/2006/ole">
            <mc:AlternateContent xmlns:mc="http://schemas.openxmlformats.org/markup-compatibility/2006">
              <mc:Choice xmlns:v="urn:schemas-microsoft-com:vml" Requires="v">
                <p:oleObj name="Worksheet" r:id="rId2" imgW="3305311" imgH="1142821" progId="Excel.Sheet.12">
                  <p:embed/>
                </p:oleObj>
              </mc:Choice>
              <mc:Fallback>
                <p:oleObj name="Worksheet" r:id="rId2" imgW="3305311" imgH="1142821" progId="Excel.Sheet.12">
                  <p:embed/>
                  <p:pic>
                    <p:nvPicPr>
                      <p:cNvPr id="4" name="Object 3">
                        <a:extLst>
                          <a:ext uri="{FF2B5EF4-FFF2-40B4-BE49-F238E27FC236}">
                            <a16:creationId xmlns:a16="http://schemas.microsoft.com/office/drawing/2014/main" id="{5C47F633-12D3-2F5E-A0BC-0C89F00F18FE}"/>
                          </a:ext>
                        </a:extLst>
                      </p:cNvPr>
                      <p:cNvPicPr/>
                      <p:nvPr/>
                    </p:nvPicPr>
                    <p:blipFill>
                      <a:blip r:embed="rId3"/>
                      <a:stretch>
                        <a:fillRect/>
                      </a:stretch>
                    </p:blipFill>
                    <p:spPr>
                      <a:xfrm>
                        <a:off x="1608939" y="1792707"/>
                        <a:ext cx="5926121" cy="2049379"/>
                      </a:xfrm>
                      <a:prstGeom prst="rect">
                        <a:avLst/>
                      </a:prstGeom>
                    </p:spPr>
                  </p:pic>
                </p:oleObj>
              </mc:Fallback>
            </mc:AlternateContent>
          </a:graphicData>
        </a:graphic>
      </p:graphicFrame>
    </p:spTree>
    <p:extLst>
      <p:ext uri="{BB962C8B-B14F-4D97-AF65-F5344CB8AC3E}">
        <p14:creationId xmlns:p14="http://schemas.microsoft.com/office/powerpoint/2010/main" val="28033180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EA8E1-95AB-4836-9279-B4B5B34D5CEC}"/>
              </a:ext>
            </a:extLst>
          </p:cNvPr>
          <p:cNvSpPr>
            <a:spLocks noGrp="1"/>
          </p:cNvSpPr>
          <p:nvPr>
            <p:ph type="title"/>
          </p:nvPr>
        </p:nvSpPr>
        <p:spPr/>
        <p:txBody>
          <a:bodyPr/>
          <a:lstStyle/>
          <a:p>
            <a:r>
              <a:rPr lang="en-US" dirty="0" err="1"/>
              <a:t>M</a:t>
            </a:r>
            <a:r>
              <a:rPr lang="en-US" dirty="0" err="1">
                <a:latin typeface="Wingdings 3" panose="05040102010807070707" pitchFamily="18" charset="2"/>
              </a:rPr>
              <a:t>n</a:t>
            </a:r>
            <a:r>
              <a:rPr lang="en-US" dirty="0" err="1"/>
              <a:t>NM</a:t>
            </a:r>
            <a:r>
              <a:rPr lang="en-US" dirty="0"/>
              <a:t> Transitions, 2000</a:t>
            </a:r>
            <a:r>
              <a:rPr lang="en-US" dirty="0">
                <a:latin typeface="Wingdings 3" panose="05040102010807070707" pitchFamily="18" charset="2"/>
              </a:rPr>
              <a:t>g</a:t>
            </a:r>
            <a:r>
              <a:rPr lang="en-US" dirty="0">
                <a:solidFill>
                  <a:srgbClr val="FF0000"/>
                </a:solidFill>
              </a:rPr>
              <a:t>2007</a:t>
            </a:r>
            <a:r>
              <a:rPr lang="en-US" dirty="0"/>
              <a:t> </a:t>
            </a:r>
            <a:br>
              <a:rPr lang="en-US" dirty="0"/>
            </a:br>
            <a:r>
              <a:rPr lang="en-US" sz="1400" dirty="0"/>
              <a:t>46 State Sample</a:t>
            </a:r>
            <a:endParaRPr lang="en-US" dirty="0"/>
          </a:p>
        </p:txBody>
      </p:sp>
      <p:sp>
        <p:nvSpPr>
          <p:cNvPr id="3" name="Slide Number Placeholder 2">
            <a:extLst>
              <a:ext uri="{FF2B5EF4-FFF2-40B4-BE49-F238E27FC236}">
                <a16:creationId xmlns:a16="http://schemas.microsoft.com/office/drawing/2014/main" id="{D7810803-FFF8-44DE-86CA-9669EAB39443}"/>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18</a:t>
            </a:fld>
            <a:endParaRPr lang="en-GB" dirty="0"/>
          </a:p>
        </p:txBody>
      </p:sp>
      <p:sp>
        <p:nvSpPr>
          <p:cNvPr id="5" name="TextBox 4">
            <a:extLst>
              <a:ext uri="{FF2B5EF4-FFF2-40B4-BE49-F238E27FC236}">
                <a16:creationId xmlns:a16="http://schemas.microsoft.com/office/drawing/2014/main" id="{2CE8D6A7-2A79-F8F1-E803-B16ACA337727}"/>
              </a:ext>
            </a:extLst>
          </p:cNvPr>
          <p:cNvSpPr txBox="1"/>
          <p:nvPr/>
        </p:nvSpPr>
        <p:spPr>
          <a:xfrm>
            <a:off x="2302672" y="4200520"/>
            <a:ext cx="4531519" cy="584775"/>
          </a:xfrm>
          <a:prstGeom prst="rect">
            <a:avLst/>
          </a:prstGeom>
          <a:noFill/>
        </p:spPr>
        <p:txBody>
          <a:bodyPr wrap="square" rtlCol="0">
            <a:spAutoFit/>
          </a:bodyPr>
          <a:lstStyle/>
          <a:p>
            <a:pPr algn="ctr"/>
            <a:r>
              <a:rPr lang="en-US" sz="1600" b="0" u="none" dirty="0">
                <a:solidFill>
                  <a:schemeClr val="accent6"/>
                </a:solidFill>
                <a:latin typeface="Arial" pitchFamily="34" charset="0"/>
                <a:cs typeface="Arial" pitchFamily="34" charset="0"/>
              </a:rPr>
              <a:t>M employment falls from 18.3 to 15.4 million</a:t>
            </a:r>
          </a:p>
          <a:p>
            <a:pPr algn="ctr"/>
            <a:endParaRPr lang="en-US" sz="1600" b="0" u="none" dirty="0">
              <a:solidFill>
                <a:schemeClr val="accent6"/>
              </a:solidFill>
              <a:latin typeface="Arial" pitchFamily="34" charset="0"/>
              <a:cs typeface="Arial" pitchFamily="34" charset="0"/>
            </a:endParaRPr>
          </a:p>
        </p:txBody>
      </p:sp>
      <p:graphicFrame>
        <p:nvGraphicFramePr>
          <p:cNvPr id="6" name="Object 5">
            <a:extLst>
              <a:ext uri="{FF2B5EF4-FFF2-40B4-BE49-F238E27FC236}">
                <a16:creationId xmlns:a16="http://schemas.microsoft.com/office/drawing/2014/main" id="{EF77DB92-0146-2515-6858-9B60D991D84C}"/>
              </a:ext>
            </a:extLst>
          </p:cNvPr>
          <p:cNvGraphicFramePr>
            <a:graphicFrameLocks noChangeAspect="1"/>
          </p:cNvGraphicFramePr>
          <p:nvPr>
            <p:extLst>
              <p:ext uri="{D42A27DB-BD31-4B8C-83A1-F6EECF244321}">
                <p14:modId xmlns:p14="http://schemas.microsoft.com/office/powerpoint/2010/main" val="3537242"/>
              </p:ext>
            </p:extLst>
          </p:nvPr>
        </p:nvGraphicFramePr>
        <p:xfrm>
          <a:off x="1608939" y="1792707"/>
          <a:ext cx="5926121" cy="2049379"/>
        </p:xfrm>
        <a:graphic>
          <a:graphicData uri="http://schemas.openxmlformats.org/presentationml/2006/ole">
            <mc:AlternateContent xmlns:mc="http://schemas.openxmlformats.org/markup-compatibility/2006">
              <mc:Choice xmlns:v="urn:schemas-microsoft-com:vml" Requires="v">
                <p:oleObj name="Worksheet" r:id="rId2" imgW="3305311" imgH="1142821" progId="Excel.Sheet.12">
                  <p:embed/>
                </p:oleObj>
              </mc:Choice>
              <mc:Fallback>
                <p:oleObj name="Worksheet" r:id="rId2" imgW="3305311" imgH="1142821" progId="Excel.Sheet.12">
                  <p:embed/>
                  <p:pic>
                    <p:nvPicPr>
                      <p:cNvPr id="4" name="Object 3">
                        <a:extLst>
                          <a:ext uri="{FF2B5EF4-FFF2-40B4-BE49-F238E27FC236}">
                            <a16:creationId xmlns:a16="http://schemas.microsoft.com/office/drawing/2014/main" id="{5C47F633-12D3-2F5E-A0BC-0C89F00F18FE}"/>
                          </a:ext>
                        </a:extLst>
                      </p:cNvPr>
                      <p:cNvPicPr/>
                      <p:nvPr/>
                    </p:nvPicPr>
                    <p:blipFill>
                      <a:blip r:embed="rId3"/>
                      <a:stretch>
                        <a:fillRect/>
                      </a:stretch>
                    </p:blipFill>
                    <p:spPr>
                      <a:xfrm>
                        <a:off x="1608939" y="1792707"/>
                        <a:ext cx="5926121" cy="2049379"/>
                      </a:xfrm>
                      <a:prstGeom prst="rect">
                        <a:avLst/>
                      </a:prstGeom>
                    </p:spPr>
                  </p:pic>
                </p:oleObj>
              </mc:Fallback>
            </mc:AlternateContent>
          </a:graphicData>
        </a:graphic>
      </p:graphicFrame>
    </p:spTree>
    <p:extLst>
      <p:ext uri="{BB962C8B-B14F-4D97-AF65-F5344CB8AC3E}">
        <p14:creationId xmlns:p14="http://schemas.microsoft.com/office/powerpoint/2010/main" val="27289977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EA8E1-95AB-4836-9279-B4B5B34D5CEC}"/>
              </a:ext>
            </a:extLst>
          </p:cNvPr>
          <p:cNvSpPr>
            <a:spLocks noGrp="1"/>
          </p:cNvSpPr>
          <p:nvPr>
            <p:ph type="title"/>
          </p:nvPr>
        </p:nvSpPr>
        <p:spPr/>
        <p:txBody>
          <a:bodyPr/>
          <a:lstStyle/>
          <a:p>
            <a:r>
              <a:rPr lang="en-US" dirty="0" err="1"/>
              <a:t>M</a:t>
            </a:r>
            <a:r>
              <a:rPr lang="en-US" dirty="0" err="1">
                <a:latin typeface="Wingdings 3" panose="05040102010807070707" pitchFamily="18" charset="2"/>
              </a:rPr>
              <a:t>n</a:t>
            </a:r>
            <a:r>
              <a:rPr lang="en-US" dirty="0" err="1"/>
              <a:t>NM</a:t>
            </a:r>
            <a:r>
              <a:rPr lang="en-US" dirty="0"/>
              <a:t> Transitions, 2000</a:t>
            </a:r>
            <a:r>
              <a:rPr lang="en-US" dirty="0">
                <a:latin typeface="Wingdings 3" panose="05040102010807070707" pitchFamily="18" charset="2"/>
              </a:rPr>
              <a:t>g</a:t>
            </a:r>
            <a:r>
              <a:rPr lang="en-US" dirty="0">
                <a:solidFill>
                  <a:srgbClr val="FF0000"/>
                </a:solidFill>
              </a:rPr>
              <a:t>2007</a:t>
            </a:r>
            <a:r>
              <a:rPr lang="en-US" dirty="0"/>
              <a:t> </a:t>
            </a:r>
            <a:br>
              <a:rPr lang="en-US" dirty="0"/>
            </a:br>
            <a:r>
              <a:rPr lang="en-US" sz="1400" dirty="0"/>
              <a:t>46 State Sample</a:t>
            </a:r>
            <a:endParaRPr lang="en-US" dirty="0"/>
          </a:p>
        </p:txBody>
      </p:sp>
      <p:sp>
        <p:nvSpPr>
          <p:cNvPr id="3" name="Slide Number Placeholder 2">
            <a:extLst>
              <a:ext uri="{FF2B5EF4-FFF2-40B4-BE49-F238E27FC236}">
                <a16:creationId xmlns:a16="http://schemas.microsoft.com/office/drawing/2014/main" id="{D7810803-FFF8-44DE-86CA-9669EAB39443}"/>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19</a:t>
            </a:fld>
            <a:endParaRPr lang="en-GB" dirty="0"/>
          </a:p>
        </p:txBody>
      </p:sp>
      <p:graphicFrame>
        <p:nvGraphicFramePr>
          <p:cNvPr id="6" name="Object 5">
            <a:extLst>
              <a:ext uri="{FF2B5EF4-FFF2-40B4-BE49-F238E27FC236}">
                <a16:creationId xmlns:a16="http://schemas.microsoft.com/office/drawing/2014/main" id="{D5C9C7F4-F8B5-AC83-1519-0BD8AF291F9E}"/>
              </a:ext>
            </a:extLst>
          </p:cNvPr>
          <p:cNvGraphicFramePr>
            <a:graphicFrameLocks noChangeAspect="1"/>
          </p:cNvGraphicFramePr>
          <p:nvPr>
            <p:extLst>
              <p:ext uri="{D42A27DB-BD31-4B8C-83A1-F6EECF244321}">
                <p14:modId xmlns:p14="http://schemas.microsoft.com/office/powerpoint/2010/main" val="3716869229"/>
              </p:ext>
            </p:extLst>
          </p:nvPr>
        </p:nvGraphicFramePr>
        <p:xfrm>
          <a:off x="1608939" y="1792707"/>
          <a:ext cx="5926121" cy="2049379"/>
        </p:xfrm>
        <a:graphic>
          <a:graphicData uri="http://schemas.openxmlformats.org/presentationml/2006/ole">
            <mc:AlternateContent xmlns:mc="http://schemas.openxmlformats.org/markup-compatibility/2006">
              <mc:Choice xmlns:v="urn:schemas-microsoft-com:vml" Requires="v">
                <p:oleObj name="Worksheet" r:id="rId2" imgW="3305311" imgH="1142821" progId="Excel.Sheet.12">
                  <p:embed/>
                </p:oleObj>
              </mc:Choice>
              <mc:Fallback>
                <p:oleObj name="Worksheet" r:id="rId2" imgW="3305311" imgH="1142821" progId="Excel.Sheet.12">
                  <p:embed/>
                  <p:pic>
                    <p:nvPicPr>
                      <p:cNvPr id="6" name="Object 5">
                        <a:extLst>
                          <a:ext uri="{FF2B5EF4-FFF2-40B4-BE49-F238E27FC236}">
                            <a16:creationId xmlns:a16="http://schemas.microsoft.com/office/drawing/2014/main" id="{D5C9C7F4-F8B5-AC83-1519-0BD8AF291F9E}"/>
                          </a:ext>
                        </a:extLst>
                      </p:cNvPr>
                      <p:cNvPicPr/>
                      <p:nvPr/>
                    </p:nvPicPr>
                    <p:blipFill>
                      <a:blip r:embed="rId3"/>
                      <a:stretch>
                        <a:fillRect/>
                      </a:stretch>
                    </p:blipFill>
                    <p:spPr>
                      <a:xfrm>
                        <a:off x="1608939" y="1792707"/>
                        <a:ext cx="5926121" cy="2049379"/>
                      </a:xfrm>
                      <a:prstGeom prst="rect">
                        <a:avLst/>
                      </a:prstGeom>
                    </p:spPr>
                  </p:pic>
                </p:oleObj>
              </mc:Fallback>
            </mc:AlternateContent>
          </a:graphicData>
        </a:graphic>
      </p:graphicFrame>
      <p:sp>
        <p:nvSpPr>
          <p:cNvPr id="4" name="TextBox 3">
            <a:extLst>
              <a:ext uri="{FF2B5EF4-FFF2-40B4-BE49-F238E27FC236}">
                <a16:creationId xmlns:a16="http://schemas.microsoft.com/office/drawing/2014/main" id="{FE61A481-377D-A55F-AD4D-E6A9A3182923}"/>
              </a:ext>
            </a:extLst>
          </p:cNvPr>
          <p:cNvSpPr txBox="1"/>
          <p:nvPr/>
        </p:nvSpPr>
        <p:spPr>
          <a:xfrm>
            <a:off x="2306240" y="4200520"/>
            <a:ext cx="4531519" cy="830997"/>
          </a:xfrm>
          <a:prstGeom prst="rect">
            <a:avLst/>
          </a:prstGeom>
          <a:noFill/>
        </p:spPr>
        <p:txBody>
          <a:bodyPr wrap="square" rtlCol="0">
            <a:spAutoFit/>
          </a:bodyPr>
          <a:lstStyle/>
          <a:p>
            <a:pPr algn="ctr"/>
            <a:r>
              <a:rPr lang="en-US" sz="1600" b="0" u="none" dirty="0">
                <a:solidFill>
                  <a:schemeClr val="bg1">
                    <a:lumMod val="50000"/>
                  </a:schemeClr>
                </a:solidFill>
                <a:latin typeface="Arial" pitchFamily="34" charset="0"/>
                <a:cs typeface="Arial" pitchFamily="34" charset="0"/>
              </a:rPr>
              <a:t>M employment falls from 17.5 to 14 million</a:t>
            </a:r>
          </a:p>
          <a:p>
            <a:pPr algn="ctr"/>
            <a:r>
              <a:rPr lang="en-US" sz="1600" b="0" u="none" dirty="0">
                <a:solidFill>
                  <a:schemeClr val="accent6"/>
                </a:solidFill>
                <a:latin typeface="Arial" pitchFamily="34" charset="0"/>
                <a:cs typeface="Arial" pitchFamily="34" charset="0"/>
              </a:rPr>
              <a:t>Large gross flows to and from M!</a:t>
            </a:r>
          </a:p>
          <a:p>
            <a:pPr algn="ctr"/>
            <a:endParaRPr lang="en-US" sz="1600" b="0" u="none" dirty="0">
              <a:solidFill>
                <a:schemeClr val="accent6"/>
              </a:solidFill>
              <a:latin typeface="Arial" pitchFamily="34" charset="0"/>
              <a:cs typeface="Arial" pitchFamily="34" charset="0"/>
            </a:endParaRPr>
          </a:p>
        </p:txBody>
      </p:sp>
    </p:spTree>
    <p:extLst>
      <p:ext uri="{BB962C8B-B14F-4D97-AF65-F5344CB8AC3E}">
        <p14:creationId xmlns:p14="http://schemas.microsoft.com/office/powerpoint/2010/main" val="4564226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Content Placeholder 2"/>
          <p:cNvSpPr>
            <a:spLocks noGrp="1"/>
          </p:cNvSpPr>
          <p:nvPr>
            <p:ph idx="1"/>
          </p:nvPr>
        </p:nvSpPr>
        <p:spPr>
          <a:xfrm>
            <a:off x="561975" y="741363"/>
            <a:ext cx="8027988" cy="5768975"/>
          </a:xfrm>
        </p:spPr>
        <p:txBody>
          <a:bodyPr/>
          <a:lstStyle/>
          <a:p>
            <a:pPr>
              <a:spcBef>
                <a:spcPct val="0"/>
              </a:spcBef>
              <a:buFontTx/>
              <a:buNone/>
            </a:pPr>
            <a:r>
              <a:rPr lang="en-US" sz="1800" dirty="0"/>
              <a:t>	</a:t>
            </a:r>
          </a:p>
          <a:p>
            <a:pPr>
              <a:spcBef>
                <a:spcPct val="0"/>
              </a:spcBef>
              <a:buFontTx/>
              <a:buNone/>
            </a:pPr>
            <a:endParaRPr lang="en-US" sz="1800" dirty="0"/>
          </a:p>
          <a:p>
            <a:pPr>
              <a:spcBef>
                <a:spcPct val="0"/>
              </a:spcBef>
              <a:buFontTx/>
              <a:buNone/>
            </a:pPr>
            <a:endParaRPr lang="en-US" sz="1800" dirty="0"/>
          </a:p>
          <a:p>
            <a:pPr algn="ctr">
              <a:spcBef>
                <a:spcPct val="0"/>
              </a:spcBef>
              <a:buFontTx/>
              <a:buNone/>
            </a:pPr>
            <a:r>
              <a:rPr lang="en-US" dirty="0"/>
              <a:t>Disclaimer</a:t>
            </a:r>
          </a:p>
          <a:p>
            <a:pPr>
              <a:spcBef>
                <a:spcPct val="0"/>
              </a:spcBef>
              <a:buFontTx/>
              <a:buNone/>
            </a:pPr>
            <a:endParaRPr lang="en-US" sz="1800" dirty="0"/>
          </a:p>
          <a:p>
            <a:pPr marL="0" indent="0" algn="just">
              <a:buNone/>
            </a:pPr>
            <a:r>
              <a:rPr lang="en-US" dirty="0"/>
              <a:t>The views expressed in the paper are those of the authors and not necessarily those of the U.S. Census Bureau. The Census Bureau's Disclosure Review Board and Disclosure Avoidance Officers have reviewed this data product for unauthorized disclosure of confidential information and have approved the disclosure avoidance practices applied to this release. DRB Approval Numbers CBDRB-FY21-CES006-002, CBDRB-FY21-327 and CBDRB-FY22-CES020-001.</a:t>
            </a:r>
            <a:endParaRPr lang="en-US" sz="1800" dirty="0"/>
          </a:p>
        </p:txBody>
      </p:sp>
      <p:sp>
        <p:nvSpPr>
          <p:cNvPr id="5" name="Slide Number Placeholder 3"/>
          <p:cNvSpPr>
            <a:spLocks noGrp="1"/>
          </p:cNvSpPr>
          <p:nvPr>
            <p:ph type="sldNum" sz="quarter" idx="11"/>
          </p:nvPr>
        </p:nvSpPr>
        <p:spPr>
          <a:xfrm>
            <a:off x="8589963" y="6272213"/>
            <a:ext cx="495300" cy="476250"/>
          </a:xfrm>
        </p:spPr>
        <p:txBody>
          <a:bodyPr/>
          <a:lstStyle/>
          <a:p>
            <a:pPr>
              <a:defRPr/>
            </a:pPr>
            <a:endParaRPr lang="en-GB" dirty="0"/>
          </a:p>
          <a:p>
            <a:pPr>
              <a:defRPr/>
            </a:pPr>
            <a:fld id="{FC96386F-C149-48D8-92C5-2CFDBA85534B}" type="slidenum">
              <a:rPr lang="en-GB" smtClean="0"/>
              <a:pPr>
                <a:defRPr/>
              </a:pPr>
              <a:t>2</a:t>
            </a:fld>
            <a:endParaRPr lang="en-GB" dirty="0"/>
          </a:p>
        </p:txBody>
      </p:sp>
    </p:spTree>
    <p:extLst>
      <p:ext uri="{BB962C8B-B14F-4D97-AF65-F5344CB8AC3E}">
        <p14:creationId xmlns:p14="http://schemas.microsoft.com/office/powerpoint/2010/main" val="33025227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EA8E1-95AB-4836-9279-B4B5B34D5CEC}"/>
              </a:ext>
            </a:extLst>
          </p:cNvPr>
          <p:cNvSpPr>
            <a:spLocks noGrp="1"/>
          </p:cNvSpPr>
          <p:nvPr>
            <p:ph type="title"/>
          </p:nvPr>
        </p:nvSpPr>
        <p:spPr/>
        <p:txBody>
          <a:bodyPr/>
          <a:lstStyle/>
          <a:p>
            <a:r>
              <a:rPr lang="en-US" dirty="0" err="1"/>
              <a:t>M</a:t>
            </a:r>
            <a:r>
              <a:rPr lang="en-US" dirty="0" err="1">
                <a:latin typeface="Wingdings 3" panose="05040102010807070707" pitchFamily="18" charset="2"/>
              </a:rPr>
              <a:t>n</a:t>
            </a:r>
            <a:r>
              <a:rPr lang="en-US" dirty="0" err="1"/>
              <a:t>NM</a:t>
            </a:r>
            <a:r>
              <a:rPr lang="en-US" dirty="0"/>
              <a:t> Transitions, 2000</a:t>
            </a:r>
            <a:r>
              <a:rPr lang="en-US" dirty="0">
                <a:latin typeface="Wingdings 3" panose="05040102010807070707" pitchFamily="18" charset="2"/>
              </a:rPr>
              <a:t>g</a:t>
            </a:r>
            <a:r>
              <a:rPr lang="en-US" dirty="0">
                <a:solidFill>
                  <a:srgbClr val="FF0000"/>
                </a:solidFill>
              </a:rPr>
              <a:t>2007</a:t>
            </a:r>
            <a:r>
              <a:rPr lang="en-US" dirty="0"/>
              <a:t> </a:t>
            </a:r>
            <a:br>
              <a:rPr lang="en-US" dirty="0"/>
            </a:br>
            <a:r>
              <a:rPr lang="en-US" sz="1400" dirty="0"/>
              <a:t>46 State Sample</a:t>
            </a:r>
            <a:endParaRPr lang="en-US" dirty="0"/>
          </a:p>
        </p:txBody>
      </p:sp>
      <p:sp>
        <p:nvSpPr>
          <p:cNvPr id="3" name="Slide Number Placeholder 2">
            <a:extLst>
              <a:ext uri="{FF2B5EF4-FFF2-40B4-BE49-F238E27FC236}">
                <a16:creationId xmlns:a16="http://schemas.microsoft.com/office/drawing/2014/main" id="{D7810803-FFF8-44DE-86CA-9669EAB39443}"/>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20</a:t>
            </a:fld>
            <a:endParaRPr lang="en-GB" dirty="0"/>
          </a:p>
        </p:txBody>
      </p:sp>
      <p:graphicFrame>
        <p:nvGraphicFramePr>
          <p:cNvPr id="6" name="Object 5">
            <a:extLst>
              <a:ext uri="{FF2B5EF4-FFF2-40B4-BE49-F238E27FC236}">
                <a16:creationId xmlns:a16="http://schemas.microsoft.com/office/drawing/2014/main" id="{D5C9C7F4-F8B5-AC83-1519-0BD8AF291F9E}"/>
              </a:ext>
            </a:extLst>
          </p:cNvPr>
          <p:cNvGraphicFramePr>
            <a:graphicFrameLocks noChangeAspect="1"/>
          </p:cNvGraphicFramePr>
          <p:nvPr>
            <p:extLst>
              <p:ext uri="{D42A27DB-BD31-4B8C-83A1-F6EECF244321}">
                <p14:modId xmlns:p14="http://schemas.microsoft.com/office/powerpoint/2010/main" val="3638781749"/>
              </p:ext>
            </p:extLst>
          </p:nvPr>
        </p:nvGraphicFramePr>
        <p:xfrm>
          <a:off x="1608939" y="1792707"/>
          <a:ext cx="5926121" cy="2049379"/>
        </p:xfrm>
        <a:graphic>
          <a:graphicData uri="http://schemas.openxmlformats.org/presentationml/2006/ole">
            <mc:AlternateContent xmlns:mc="http://schemas.openxmlformats.org/markup-compatibility/2006">
              <mc:Choice xmlns:v="urn:schemas-microsoft-com:vml" Requires="v">
                <p:oleObj name="Worksheet" r:id="rId2" imgW="3305311" imgH="1142821" progId="Excel.Sheet.12">
                  <p:embed/>
                </p:oleObj>
              </mc:Choice>
              <mc:Fallback>
                <p:oleObj name="Worksheet" r:id="rId2" imgW="3305311" imgH="1142821" progId="Excel.Sheet.12">
                  <p:embed/>
                  <p:pic>
                    <p:nvPicPr>
                      <p:cNvPr id="6" name="Object 5">
                        <a:extLst>
                          <a:ext uri="{FF2B5EF4-FFF2-40B4-BE49-F238E27FC236}">
                            <a16:creationId xmlns:a16="http://schemas.microsoft.com/office/drawing/2014/main" id="{D5C9C7F4-F8B5-AC83-1519-0BD8AF291F9E}"/>
                          </a:ext>
                        </a:extLst>
                      </p:cNvPr>
                      <p:cNvPicPr/>
                      <p:nvPr/>
                    </p:nvPicPr>
                    <p:blipFill>
                      <a:blip r:embed="rId3"/>
                      <a:stretch>
                        <a:fillRect/>
                      </a:stretch>
                    </p:blipFill>
                    <p:spPr>
                      <a:xfrm>
                        <a:off x="1608939" y="1792707"/>
                        <a:ext cx="5926121" cy="2049379"/>
                      </a:xfrm>
                      <a:prstGeom prst="rect">
                        <a:avLst/>
                      </a:prstGeom>
                    </p:spPr>
                  </p:pic>
                </p:oleObj>
              </mc:Fallback>
            </mc:AlternateContent>
          </a:graphicData>
        </a:graphic>
      </p:graphicFrame>
      <p:sp>
        <p:nvSpPr>
          <p:cNvPr id="4" name="TextBox 3">
            <a:extLst>
              <a:ext uri="{FF2B5EF4-FFF2-40B4-BE49-F238E27FC236}">
                <a16:creationId xmlns:a16="http://schemas.microsoft.com/office/drawing/2014/main" id="{68ADD116-B32D-D859-3034-1E4F187EE30A}"/>
              </a:ext>
            </a:extLst>
          </p:cNvPr>
          <p:cNvSpPr txBox="1"/>
          <p:nvPr/>
        </p:nvSpPr>
        <p:spPr>
          <a:xfrm>
            <a:off x="2306240" y="4200520"/>
            <a:ext cx="4531519" cy="1077218"/>
          </a:xfrm>
          <a:prstGeom prst="rect">
            <a:avLst/>
          </a:prstGeom>
          <a:noFill/>
        </p:spPr>
        <p:txBody>
          <a:bodyPr wrap="square" rtlCol="0">
            <a:spAutoFit/>
          </a:bodyPr>
          <a:lstStyle/>
          <a:p>
            <a:pPr algn="ctr"/>
            <a:r>
              <a:rPr lang="en-US" sz="1600" b="0" u="none" dirty="0">
                <a:solidFill>
                  <a:schemeClr val="bg1">
                    <a:lumMod val="50000"/>
                  </a:schemeClr>
                </a:solidFill>
                <a:latin typeface="Arial" pitchFamily="34" charset="0"/>
                <a:cs typeface="Arial" pitchFamily="34" charset="0"/>
              </a:rPr>
              <a:t>M employment falls from 17.5 to 14 million</a:t>
            </a:r>
          </a:p>
          <a:p>
            <a:pPr algn="ctr"/>
            <a:r>
              <a:rPr lang="en-US" sz="1600" b="0" u="none" dirty="0">
                <a:solidFill>
                  <a:schemeClr val="bg1">
                    <a:lumMod val="50000"/>
                  </a:schemeClr>
                </a:solidFill>
                <a:latin typeface="Arial" pitchFamily="34" charset="0"/>
                <a:cs typeface="Arial" pitchFamily="34" charset="0"/>
              </a:rPr>
              <a:t>Large gross flows to and from M!</a:t>
            </a:r>
          </a:p>
          <a:p>
            <a:pPr algn="ctr"/>
            <a:r>
              <a:rPr lang="en-US" sz="1600" b="0" u="none" dirty="0">
                <a:solidFill>
                  <a:schemeClr val="accent6"/>
                </a:solidFill>
                <a:latin typeface="Arial" pitchFamily="34" charset="0"/>
                <a:cs typeface="Arial" pitchFamily="34" charset="0"/>
              </a:rPr>
              <a:t>Large gross flows to and from NE!</a:t>
            </a:r>
          </a:p>
          <a:p>
            <a:pPr algn="ctr"/>
            <a:endParaRPr lang="en-US" sz="1600" b="0" u="none" dirty="0">
              <a:solidFill>
                <a:schemeClr val="accent6"/>
              </a:solidFill>
              <a:latin typeface="Arial" pitchFamily="34" charset="0"/>
              <a:cs typeface="Arial" pitchFamily="34" charset="0"/>
            </a:endParaRPr>
          </a:p>
        </p:txBody>
      </p:sp>
    </p:spTree>
    <p:extLst>
      <p:ext uri="{BB962C8B-B14F-4D97-AF65-F5344CB8AC3E}">
        <p14:creationId xmlns:p14="http://schemas.microsoft.com/office/powerpoint/2010/main" val="6936965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EA8E1-95AB-4836-9279-B4B5B34D5CEC}"/>
              </a:ext>
            </a:extLst>
          </p:cNvPr>
          <p:cNvSpPr>
            <a:spLocks noGrp="1"/>
          </p:cNvSpPr>
          <p:nvPr>
            <p:ph type="title"/>
          </p:nvPr>
        </p:nvSpPr>
        <p:spPr/>
        <p:txBody>
          <a:bodyPr/>
          <a:lstStyle/>
          <a:p>
            <a:r>
              <a:rPr lang="en-US" dirty="0" err="1"/>
              <a:t>M</a:t>
            </a:r>
            <a:r>
              <a:rPr lang="en-US" dirty="0" err="1">
                <a:latin typeface="Wingdings 3" panose="05040102010807070707" pitchFamily="18" charset="2"/>
              </a:rPr>
              <a:t>n</a:t>
            </a:r>
            <a:r>
              <a:rPr lang="en-US" dirty="0" err="1"/>
              <a:t>NM</a:t>
            </a:r>
            <a:r>
              <a:rPr lang="en-US" dirty="0"/>
              <a:t> Transitions, 2000</a:t>
            </a:r>
            <a:r>
              <a:rPr lang="en-US" dirty="0">
                <a:latin typeface="Wingdings 3" panose="05040102010807070707" pitchFamily="18" charset="2"/>
              </a:rPr>
              <a:t>g</a:t>
            </a:r>
            <a:r>
              <a:rPr lang="en-US" dirty="0">
                <a:solidFill>
                  <a:srgbClr val="FF0000"/>
                </a:solidFill>
              </a:rPr>
              <a:t>2007</a:t>
            </a:r>
            <a:r>
              <a:rPr lang="en-US" dirty="0"/>
              <a:t> </a:t>
            </a:r>
            <a:br>
              <a:rPr lang="en-US" dirty="0"/>
            </a:br>
            <a:r>
              <a:rPr lang="en-US" sz="1400" dirty="0"/>
              <a:t>46 State Sample</a:t>
            </a:r>
            <a:endParaRPr lang="en-US" dirty="0"/>
          </a:p>
        </p:txBody>
      </p:sp>
      <p:sp>
        <p:nvSpPr>
          <p:cNvPr id="3" name="Slide Number Placeholder 2">
            <a:extLst>
              <a:ext uri="{FF2B5EF4-FFF2-40B4-BE49-F238E27FC236}">
                <a16:creationId xmlns:a16="http://schemas.microsoft.com/office/drawing/2014/main" id="{D7810803-FFF8-44DE-86CA-9669EAB39443}"/>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21</a:t>
            </a:fld>
            <a:endParaRPr lang="en-GB" dirty="0"/>
          </a:p>
        </p:txBody>
      </p:sp>
      <p:graphicFrame>
        <p:nvGraphicFramePr>
          <p:cNvPr id="6" name="Object 5">
            <a:extLst>
              <a:ext uri="{FF2B5EF4-FFF2-40B4-BE49-F238E27FC236}">
                <a16:creationId xmlns:a16="http://schemas.microsoft.com/office/drawing/2014/main" id="{D5C9C7F4-F8B5-AC83-1519-0BD8AF291F9E}"/>
              </a:ext>
            </a:extLst>
          </p:cNvPr>
          <p:cNvGraphicFramePr>
            <a:graphicFrameLocks noChangeAspect="1"/>
          </p:cNvGraphicFramePr>
          <p:nvPr>
            <p:extLst>
              <p:ext uri="{D42A27DB-BD31-4B8C-83A1-F6EECF244321}">
                <p14:modId xmlns:p14="http://schemas.microsoft.com/office/powerpoint/2010/main" val="1638925011"/>
              </p:ext>
            </p:extLst>
          </p:nvPr>
        </p:nvGraphicFramePr>
        <p:xfrm>
          <a:off x="1608939" y="1792707"/>
          <a:ext cx="5926121" cy="2049379"/>
        </p:xfrm>
        <a:graphic>
          <a:graphicData uri="http://schemas.openxmlformats.org/presentationml/2006/ole">
            <mc:AlternateContent xmlns:mc="http://schemas.openxmlformats.org/markup-compatibility/2006">
              <mc:Choice xmlns:v="urn:schemas-microsoft-com:vml" Requires="v">
                <p:oleObj name="Worksheet" r:id="rId2" imgW="3305311" imgH="1142821" progId="Excel.Sheet.12">
                  <p:embed/>
                </p:oleObj>
              </mc:Choice>
              <mc:Fallback>
                <p:oleObj name="Worksheet" r:id="rId2" imgW="3305311" imgH="1142821" progId="Excel.Sheet.12">
                  <p:embed/>
                  <p:pic>
                    <p:nvPicPr>
                      <p:cNvPr id="6" name="Object 5">
                        <a:extLst>
                          <a:ext uri="{FF2B5EF4-FFF2-40B4-BE49-F238E27FC236}">
                            <a16:creationId xmlns:a16="http://schemas.microsoft.com/office/drawing/2014/main" id="{D5C9C7F4-F8B5-AC83-1519-0BD8AF291F9E}"/>
                          </a:ext>
                        </a:extLst>
                      </p:cNvPr>
                      <p:cNvPicPr/>
                      <p:nvPr/>
                    </p:nvPicPr>
                    <p:blipFill>
                      <a:blip r:embed="rId3"/>
                      <a:stretch>
                        <a:fillRect/>
                      </a:stretch>
                    </p:blipFill>
                    <p:spPr>
                      <a:xfrm>
                        <a:off x="1608939" y="1792707"/>
                        <a:ext cx="5926121" cy="2049379"/>
                      </a:xfrm>
                      <a:prstGeom prst="rect">
                        <a:avLst/>
                      </a:prstGeom>
                    </p:spPr>
                  </p:pic>
                </p:oleObj>
              </mc:Fallback>
            </mc:AlternateContent>
          </a:graphicData>
        </a:graphic>
      </p:graphicFrame>
      <p:sp>
        <p:nvSpPr>
          <p:cNvPr id="4" name="TextBox 3">
            <a:extLst>
              <a:ext uri="{FF2B5EF4-FFF2-40B4-BE49-F238E27FC236}">
                <a16:creationId xmlns:a16="http://schemas.microsoft.com/office/drawing/2014/main" id="{15FBAC32-9711-554D-2BD3-87A253E19F0D}"/>
              </a:ext>
            </a:extLst>
          </p:cNvPr>
          <p:cNvSpPr txBox="1"/>
          <p:nvPr/>
        </p:nvSpPr>
        <p:spPr>
          <a:xfrm>
            <a:off x="2306240" y="4200520"/>
            <a:ext cx="4531519" cy="1323439"/>
          </a:xfrm>
          <a:prstGeom prst="rect">
            <a:avLst/>
          </a:prstGeom>
          <a:noFill/>
        </p:spPr>
        <p:txBody>
          <a:bodyPr wrap="square" rtlCol="0">
            <a:spAutoFit/>
          </a:bodyPr>
          <a:lstStyle/>
          <a:p>
            <a:pPr algn="ctr"/>
            <a:r>
              <a:rPr lang="en-US" sz="1600" b="0" u="none" dirty="0">
                <a:solidFill>
                  <a:schemeClr val="bg1">
                    <a:lumMod val="50000"/>
                  </a:schemeClr>
                </a:solidFill>
                <a:latin typeface="Arial" pitchFamily="34" charset="0"/>
                <a:cs typeface="Arial" pitchFamily="34" charset="0"/>
              </a:rPr>
              <a:t>M employment falls from 17.5 to 14 million</a:t>
            </a:r>
          </a:p>
          <a:p>
            <a:pPr algn="ctr"/>
            <a:r>
              <a:rPr lang="en-US" sz="1600" b="0" u="none" dirty="0">
                <a:solidFill>
                  <a:schemeClr val="bg1">
                    <a:lumMod val="50000"/>
                  </a:schemeClr>
                </a:solidFill>
                <a:latin typeface="Arial" pitchFamily="34" charset="0"/>
                <a:cs typeface="Arial" pitchFamily="34" charset="0"/>
              </a:rPr>
              <a:t>Large gross flows to and from M!</a:t>
            </a:r>
          </a:p>
          <a:p>
            <a:pPr algn="ctr"/>
            <a:r>
              <a:rPr lang="en-US" sz="1600" b="0" u="none" dirty="0">
                <a:solidFill>
                  <a:schemeClr val="bg1">
                    <a:lumMod val="50000"/>
                  </a:schemeClr>
                </a:solidFill>
                <a:latin typeface="Arial" pitchFamily="34" charset="0"/>
                <a:cs typeface="Arial" pitchFamily="34" charset="0"/>
              </a:rPr>
              <a:t>Large gross flows to and from NE!</a:t>
            </a:r>
          </a:p>
          <a:p>
            <a:pPr algn="ctr"/>
            <a:r>
              <a:rPr lang="en-US" sz="1600" b="0" u="none" dirty="0">
                <a:solidFill>
                  <a:schemeClr val="accent6"/>
                </a:solidFill>
                <a:latin typeface="Arial" pitchFamily="34" charset="0"/>
                <a:cs typeface="Arial" pitchFamily="34" charset="0"/>
              </a:rPr>
              <a:t>Where did the 5.8 million M workers go?</a:t>
            </a:r>
          </a:p>
          <a:p>
            <a:pPr algn="ctr"/>
            <a:endParaRPr lang="en-US" sz="1600" b="0" u="none" dirty="0">
              <a:solidFill>
                <a:schemeClr val="accent6"/>
              </a:solidFill>
              <a:latin typeface="Arial" pitchFamily="34" charset="0"/>
              <a:cs typeface="Arial" pitchFamily="34" charset="0"/>
            </a:endParaRPr>
          </a:p>
        </p:txBody>
      </p:sp>
    </p:spTree>
    <p:extLst>
      <p:ext uri="{BB962C8B-B14F-4D97-AF65-F5344CB8AC3E}">
        <p14:creationId xmlns:p14="http://schemas.microsoft.com/office/powerpoint/2010/main" val="39820029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E8440A3-8D10-4D01-AAB7-0A74C685CAC7}"/>
              </a:ext>
            </a:extLst>
          </p:cNvPr>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22</a:t>
            </a:fld>
            <a:endParaRPr lang="en-GB" dirty="0"/>
          </a:p>
        </p:txBody>
      </p:sp>
      <p:pic>
        <p:nvPicPr>
          <p:cNvPr id="3" name="Picture 2">
            <a:extLst>
              <a:ext uri="{FF2B5EF4-FFF2-40B4-BE49-F238E27FC236}">
                <a16:creationId xmlns:a16="http://schemas.microsoft.com/office/drawing/2014/main" id="{9B1954DC-0A47-B04C-A105-0B2FFD9A768D}"/>
              </a:ext>
            </a:extLst>
          </p:cNvPr>
          <p:cNvPicPr>
            <a:picLocks noChangeAspect="1"/>
          </p:cNvPicPr>
          <p:nvPr/>
        </p:nvPicPr>
        <p:blipFill>
          <a:blip r:embed="rId2"/>
          <a:stretch>
            <a:fillRect/>
          </a:stretch>
        </p:blipFill>
        <p:spPr>
          <a:xfrm>
            <a:off x="540363" y="1121878"/>
            <a:ext cx="8063274" cy="4614244"/>
          </a:xfrm>
          <a:prstGeom prst="rect">
            <a:avLst/>
          </a:prstGeom>
        </p:spPr>
      </p:pic>
    </p:spTree>
    <p:extLst>
      <p:ext uri="{BB962C8B-B14F-4D97-AF65-F5344CB8AC3E}">
        <p14:creationId xmlns:p14="http://schemas.microsoft.com/office/powerpoint/2010/main" val="38944079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D5396-943A-4D4E-82A5-365930B560C5}"/>
              </a:ext>
            </a:extLst>
          </p:cNvPr>
          <p:cNvSpPr>
            <a:spLocks noGrp="1"/>
          </p:cNvSpPr>
          <p:nvPr>
            <p:ph type="title"/>
          </p:nvPr>
        </p:nvSpPr>
        <p:spPr/>
        <p:txBody>
          <a:bodyPr/>
          <a:lstStyle/>
          <a:p>
            <a:r>
              <a:rPr lang="en-US" dirty="0"/>
              <a:t>Gross Flows out of M, 2000</a:t>
            </a:r>
            <a:r>
              <a:rPr lang="en-US" dirty="0">
                <a:latin typeface="Wingdings 3" panose="05040102010807070707" pitchFamily="18" charset="2"/>
              </a:rPr>
              <a:t>g</a:t>
            </a:r>
            <a:r>
              <a:rPr lang="en-US" dirty="0">
                <a:solidFill>
                  <a:srgbClr val="FF0000"/>
                </a:solidFill>
              </a:rPr>
              <a:t>2007</a:t>
            </a:r>
            <a:br>
              <a:rPr lang="en-US" dirty="0">
                <a:solidFill>
                  <a:srgbClr val="FF0000"/>
                </a:solidFill>
              </a:rPr>
            </a:br>
            <a:r>
              <a:rPr lang="en-US" sz="1400" dirty="0">
                <a:solidFill>
                  <a:schemeClr val="accent6"/>
                </a:solidFill>
                <a:highlight>
                  <a:srgbClr val="FFFF00"/>
                </a:highlight>
              </a:rPr>
              <a:t>45% stay in M, 23%</a:t>
            </a:r>
            <a:r>
              <a:rPr lang="en-US" sz="1400" dirty="0">
                <a:solidFill>
                  <a:schemeClr val="accent6"/>
                </a:solidFill>
                <a:highlight>
                  <a:srgbClr val="FFFF00"/>
                </a:highlight>
                <a:latin typeface="Wingdings 3" panose="05040102010807070707" pitchFamily="18" charset="2"/>
              </a:rPr>
              <a:t>g</a:t>
            </a:r>
            <a:r>
              <a:rPr lang="en-US" sz="1400" dirty="0">
                <a:solidFill>
                  <a:schemeClr val="accent6"/>
                </a:solidFill>
                <a:highlight>
                  <a:srgbClr val="FFFF00"/>
                </a:highlight>
              </a:rPr>
              <a:t>NE</a:t>
            </a:r>
            <a:endParaRPr lang="en-US" dirty="0">
              <a:solidFill>
                <a:schemeClr val="accent6"/>
              </a:solidFill>
              <a:highlight>
                <a:srgbClr val="FFFF00"/>
              </a:highlight>
            </a:endParaRPr>
          </a:p>
        </p:txBody>
      </p:sp>
      <p:sp>
        <p:nvSpPr>
          <p:cNvPr id="3" name="Slide Number Placeholder 2">
            <a:extLst>
              <a:ext uri="{FF2B5EF4-FFF2-40B4-BE49-F238E27FC236}">
                <a16:creationId xmlns:a16="http://schemas.microsoft.com/office/drawing/2014/main" id="{8B8C1110-62EA-43B9-A27E-11B61905829C}"/>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23</a:t>
            </a:fld>
            <a:endParaRPr lang="en-GB" dirty="0"/>
          </a:p>
        </p:txBody>
      </p:sp>
    </p:spTree>
    <p:extLst>
      <p:ext uri="{BB962C8B-B14F-4D97-AF65-F5344CB8AC3E}">
        <p14:creationId xmlns:p14="http://schemas.microsoft.com/office/powerpoint/2010/main" val="24190206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D5396-943A-4D4E-82A5-365930B560C5}"/>
              </a:ext>
            </a:extLst>
          </p:cNvPr>
          <p:cNvSpPr>
            <a:spLocks noGrp="1"/>
          </p:cNvSpPr>
          <p:nvPr>
            <p:ph type="title"/>
          </p:nvPr>
        </p:nvSpPr>
        <p:spPr/>
        <p:txBody>
          <a:bodyPr/>
          <a:lstStyle/>
          <a:p>
            <a:r>
              <a:rPr lang="en-US" dirty="0"/>
              <a:t>Gross Flows out of M, 2000</a:t>
            </a:r>
            <a:r>
              <a:rPr lang="en-US" dirty="0">
                <a:latin typeface="Wingdings 3" panose="05040102010807070707" pitchFamily="18" charset="2"/>
              </a:rPr>
              <a:t>g</a:t>
            </a:r>
            <a:r>
              <a:rPr lang="en-US" dirty="0">
                <a:solidFill>
                  <a:srgbClr val="FF0000"/>
                </a:solidFill>
              </a:rPr>
              <a:t>2007</a:t>
            </a:r>
            <a:br>
              <a:rPr lang="en-US" dirty="0">
                <a:solidFill>
                  <a:srgbClr val="FF0000"/>
                </a:solidFill>
              </a:rPr>
            </a:br>
            <a:r>
              <a:rPr lang="en-US" sz="1400" dirty="0">
                <a:solidFill>
                  <a:schemeClr val="accent6"/>
                </a:solidFill>
              </a:rPr>
              <a:t>45% stay in M, 23%</a:t>
            </a:r>
            <a:r>
              <a:rPr lang="en-US" sz="1400" dirty="0">
                <a:solidFill>
                  <a:schemeClr val="accent6"/>
                </a:solidFill>
                <a:latin typeface="Wingdings 3" panose="05040102010807070707" pitchFamily="18" charset="2"/>
              </a:rPr>
              <a:t>g</a:t>
            </a:r>
            <a:r>
              <a:rPr lang="en-US" sz="1400" dirty="0">
                <a:solidFill>
                  <a:schemeClr val="accent6"/>
                </a:solidFill>
              </a:rPr>
              <a:t>NE</a:t>
            </a:r>
            <a:endParaRPr lang="en-US" dirty="0">
              <a:solidFill>
                <a:schemeClr val="accent6"/>
              </a:solidFill>
            </a:endParaRPr>
          </a:p>
        </p:txBody>
      </p:sp>
      <p:sp>
        <p:nvSpPr>
          <p:cNvPr id="3" name="Slide Number Placeholder 2">
            <a:extLst>
              <a:ext uri="{FF2B5EF4-FFF2-40B4-BE49-F238E27FC236}">
                <a16:creationId xmlns:a16="http://schemas.microsoft.com/office/drawing/2014/main" id="{8B8C1110-62EA-43B9-A27E-11B61905829C}"/>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24</a:t>
            </a:fld>
            <a:endParaRPr lang="en-GB" dirty="0"/>
          </a:p>
        </p:txBody>
      </p:sp>
      <p:pic>
        <p:nvPicPr>
          <p:cNvPr id="6" name="Picture 5">
            <a:extLst>
              <a:ext uri="{FF2B5EF4-FFF2-40B4-BE49-F238E27FC236}">
                <a16:creationId xmlns:a16="http://schemas.microsoft.com/office/drawing/2014/main" id="{A7E7CA8F-FB90-46CA-9B36-92C9F3EC0104}"/>
              </a:ext>
            </a:extLst>
          </p:cNvPr>
          <p:cNvPicPr>
            <a:picLocks noChangeAspect="1"/>
          </p:cNvPicPr>
          <p:nvPr/>
        </p:nvPicPr>
        <p:blipFill rotWithShape="1">
          <a:blip r:embed="rId2"/>
          <a:srcRect l="17879" t="25033" r="50315" b="33566"/>
          <a:stretch/>
        </p:blipFill>
        <p:spPr>
          <a:xfrm>
            <a:off x="1010451" y="1229247"/>
            <a:ext cx="6956919" cy="5440476"/>
          </a:xfrm>
          <a:prstGeom prst="rect">
            <a:avLst/>
          </a:prstGeom>
        </p:spPr>
      </p:pic>
      <p:grpSp>
        <p:nvGrpSpPr>
          <p:cNvPr id="16" name="Group 15">
            <a:extLst>
              <a:ext uri="{FF2B5EF4-FFF2-40B4-BE49-F238E27FC236}">
                <a16:creationId xmlns:a16="http://schemas.microsoft.com/office/drawing/2014/main" id="{34DF65B7-6E78-42BB-AE1D-4B36A8A6D67F}"/>
              </a:ext>
            </a:extLst>
          </p:cNvPr>
          <p:cNvGrpSpPr/>
          <p:nvPr/>
        </p:nvGrpSpPr>
        <p:grpSpPr>
          <a:xfrm>
            <a:off x="6057989" y="4326607"/>
            <a:ext cx="2877503" cy="338554"/>
            <a:chOff x="6207760" y="4284246"/>
            <a:chExt cx="2877503" cy="338554"/>
          </a:xfrm>
        </p:grpSpPr>
        <p:sp>
          <p:nvSpPr>
            <p:cNvPr id="10" name="TextBox 9">
              <a:extLst>
                <a:ext uri="{FF2B5EF4-FFF2-40B4-BE49-F238E27FC236}">
                  <a16:creationId xmlns:a16="http://schemas.microsoft.com/office/drawing/2014/main" id="{05625E7C-E17A-4605-915A-402B965655A2}"/>
                </a:ext>
              </a:extLst>
            </p:cNvPr>
            <p:cNvSpPr txBox="1"/>
            <p:nvPr/>
          </p:nvSpPr>
          <p:spPr>
            <a:xfrm>
              <a:off x="6941210" y="4284246"/>
              <a:ext cx="2144053" cy="307777"/>
            </a:xfrm>
            <a:prstGeom prst="rect">
              <a:avLst/>
            </a:prstGeom>
            <a:noFill/>
          </p:spPr>
          <p:txBody>
            <a:bodyPr wrap="square" rtlCol="0">
              <a:spAutoFit/>
            </a:bodyPr>
            <a:lstStyle/>
            <a:p>
              <a:r>
                <a:rPr lang="en-US" sz="1400" b="0" u="none" dirty="0">
                  <a:solidFill>
                    <a:schemeClr val="accent6"/>
                  </a:solidFill>
                  <a:latin typeface="Arial" panose="020B0604020202020204" pitchFamily="34" charset="0"/>
                  <a:cs typeface="Arial" panose="020B0604020202020204" pitchFamily="34" charset="0"/>
                </a:rPr>
                <a:t>Charles et al. (2015)</a:t>
              </a:r>
              <a:endParaRPr lang="en-US" sz="1400" b="0" u="none" dirty="0">
                <a:latin typeface="Arial" pitchFamily="34" charset="0"/>
                <a:cs typeface="Arial" pitchFamily="34" charset="0"/>
              </a:endParaRPr>
            </a:p>
          </p:txBody>
        </p:sp>
        <p:cxnSp>
          <p:nvCxnSpPr>
            <p:cNvPr id="12" name="Straight Arrow Connector 11">
              <a:extLst>
                <a:ext uri="{FF2B5EF4-FFF2-40B4-BE49-F238E27FC236}">
                  <a16:creationId xmlns:a16="http://schemas.microsoft.com/office/drawing/2014/main" id="{1CC7A1AD-D55C-4874-8B44-4DD1EFF2711D}"/>
                </a:ext>
              </a:extLst>
            </p:cNvPr>
            <p:cNvCxnSpPr/>
            <p:nvPr/>
          </p:nvCxnSpPr>
          <p:spPr bwMode="auto">
            <a:xfrm flipH="1">
              <a:off x="6207760" y="4480560"/>
              <a:ext cx="762000" cy="142240"/>
            </a:xfrm>
            <a:prstGeom prst="straightConnector1">
              <a:avLst/>
            </a:prstGeom>
            <a:solidFill>
              <a:schemeClr val="accent1"/>
            </a:solidFill>
            <a:ln w="9525" cap="flat" cmpd="sng" algn="ctr">
              <a:solidFill>
                <a:schemeClr val="accent6"/>
              </a:solidFill>
              <a:prstDash val="solid"/>
              <a:round/>
              <a:headEnd type="none" w="med" len="med"/>
              <a:tailEnd type="arrow" w="med" len="med"/>
            </a:ln>
            <a:effectLst/>
          </p:spPr>
        </p:cxnSp>
      </p:grpSp>
      <p:grpSp>
        <p:nvGrpSpPr>
          <p:cNvPr id="15" name="Group 14">
            <a:extLst>
              <a:ext uri="{FF2B5EF4-FFF2-40B4-BE49-F238E27FC236}">
                <a16:creationId xmlns:a16="http://schemas.microsoft.com/office/drawing/2014/main" id="{26F3F9D0-C319-43CF-8DE2-5071A7DA0271}"/>
              </a:ext>
            </a:extLst>
          </p:cNvPr>
          <p:cNvGrpSpPr/>
          <p:nvPr/>
        </p:nvGrpSpPr>
        <p:grpSpPr>
          <a:xfrm>
            <a:off x="7233920" y="4890065"/>
            <a:ext cx="1910080" cy="738664"/>
            <a:chOff x="7233920" y="4890065"/>
            <a:chExt cx="1910080" cy="738664"/>
          </a:xfrm>
        </p:grpSpPr>
        <p:sp>
          <p:nvSpPr>
            <p:cNvPr id="13" name="TextBox 12">
              <a:extLst>
                <a:ext uri="{FF2B5EF4-FFF2-40B4-BE49-F238E27FC236}">
                  <a16:creationId xmlns:a16="http://schemas.microsoft.com/office/drawing/2014/main" id="{346F96AE-011F-44F4-9B0B-FDCDA64F38C9}"/>
                </a:ext>
              </a:extLst>
            </p:cNvPr>
            <p:cNvSpPr txBox="1"/>
            <p:nvPr/>
          </p:nvSpPr>
          <p:spPr>
            <a:xfrm>
              <a:off x="7967370" y="4890065"/>
              <a:ext cx="1176630" cy="738664"/>
            </a:xfrm>
            <a:prstGeom prst="rect">
              <a:avLst/>
            </a:prstGeom>
            <a:noFill/>
          </p:spPr>
          <p:txBody>
            <a:bodyPr wrap="square" rtlCol="0">
              <a:spAutoFit/>
            </a:bodyPr>
            <a:lstStyle/>
            <a:p>
              <a:r>
                <a:rPr lang="en-US" sz="1400" b="0" u="none" dirty="0">
                  <a:solidFill>
                    <a:schemeClr val="accent6"/>
                  </a:solidFill>
                  <a:latin typeface="Arial" panose="020B0604020202020204" pitchFamily="34" charset="0"/>
                  <a:cs typeface="Arial" panose="020B0604020202020204" pitchFamily="34" charset="0"/>
                </a:rPr>
                <a:t>Outsourcing to temp agencies?</a:t>
              </a:r>
              <a:endParaRPr lang="en-US" sz="1400" b="0" u="none" dirty="0">
                <a:latin typeface="Arial" pitchFamily="34" charset="0"/>
                <a:cs typeface="Arial" pitchFamily="34" charset="0"/>
              </a:endParaRPr>
            </a:p>
          </p:txBody>
        </p:sp>
        <p:cxnSp>
          <p:nvCxnSpPr>
            <p:cNvPr id="14" name="Straight Arrow Connector 13">
              <a:extLst>
                <a:ext uri="{FF2B5EF4-FFF2-40B4-BE49-F238E27FC236}">
                  <a16:creationId xmlns:a16="http://schemas.microsoft.com/office/drawing/2014/main" id="{FB276692-6D1D-42B7-AB16-F40413AC2B1F}"/>
                </a:ext>
              </a:extLst>
            </p:cNvPr>
            <p:cNvCxnSpPr/>
            <p:nvPr/>
          </p:nvCxnSpPr>
          <p:spPr bwMode="auto">
            <a:xfrm flipH="1">
              <a:off x="7233920" y="5305266"/>
              <a:ext cx="762000" cy="142240"/>
            </a:xfrm>
            <a:prstGeom prst="straightConnector1">
              <a:avLst/>
            </a:prstGeom>
            <a:solidFill>
              <a:schemeClr val="accent1"/>
            </a:solidFill>
            <a:ln w="9525" cap="flat" cmpd="sng" algn="ctr">
              <a:solidFill>
                <a:schemeClr val="accent6"/>
              </a:solidFill>
              <a:prstDash val="solid"/>
              <a:round/>
              <a:headEnd type="none" w="med" len="med"/>
              <a:tailEnd type="arrow" w="med" len="med"/>
            </a:ln>
            <a:effectLst/>
          </p:spPr>
        </p:cxnSp>
      </p:grpSp>
      <p:grpSp>
        <p:nvGrpSpPr>
          <p:cNvPr id="28" name="Group 27">
            <a:extLst>
              <a:ext uri="{FF2B5EF4-FFF2-40B4-BE49-F238E27FC236}">
                <a16:creationId xmlns:a16="http://schemas.microsoft.com/office/drawing/2014/main" id="{EDCF51FE-A235-48D0-98F7-6D2D84B5F972}"/>
              </a:ext>
            </a:extLst>
          </p:cNvPr>
          <p:cNvGrpSpPr/>
          <p:nvPr/>
        </p:nvGrpSpPr>
        <p:grpSpPr>
          <a:xfrm>
            <a:off x="5902961" y="2832982"/>
            <a:ext cx="3012908" cy="2188510"/>
            <a:chOff x="5902961" y="2832982"/>
            <a:chExt cx="3012908" cy="2188510"/>
          </a:xfrm>
        </p:grpSpPr>
        <p:grpSp>
          <p:nvGrpSpPr>
            <p:cNvPr id="18" name="Group 17">
              <a:extLst>
                <a:ext uri="{FF2B5EF4-FFF2-40B4-BE49-F238E27FC236}">
                  <a16:creationId xmlns:a16="http://schemas.microsoft.com/office/drawing/2014/main" id="{23FB6C3F-A2F4-4707-AD91-B909F3D0B88C}"/>
                </a:ext>
              </a:extLst>
            </p:cNvPr>
            <p:cNvGrpSpPr/>
            <p:nvPr/>
          </p:nvGrpSpPr>
          <p:grpSpPr>
            <a:xfrm>
              <a:off x="5902961" y="2832982"/>
              <a:ext cx="3012908" cy="738664"/>
              <a:chOff x="6929121" y="6125515"/>
              <a:chExt cx="3012908" cy="738664"/>
            </a:xfrm>
          </p:grpSpPr>
          <p:sp>
            <p:nvSpPr>
              <p:cNvPr id="19" name="TextBox 18">
                <a:extLst>
                  <a:ext uri="{FF2B5EF4-FFF2-40B4-BE49-F238E27FC236}">
                    <a16:creationId xmlns:a16="http://schemas.microsoft.com/office/drawing/2014/main" id="{EB08DA2E-31FA-4EE7-BD61-2DA8D48E31BE}"/>
                  </a:ext>
                </a:extLst>
              </p:cNvPr>
              <p:cNvSpPr txBox="1"/>
              <p:nvPr/>
            </p:nvSpPr>
            <p:spPr>
              <a:xfrm>
                <a:off x="7983079" y="6125515"/>
                <a:ext cx="1958950" cy="738664"/>
              </a:xfrm>
              <a:prstGeom prst="rect">
                <a:avLst/>
              </a:prstGeom>
              <a:noFill/>
            </p:spPr>
            <p:txBody>
              <a:bodyPr wrap="square" rtlCol="0">
                <a:spAutoFit/>
              </a:bodyPr>
              <a:lstStyle/>
              <a:p>
                <a:r>
                  <a:rPr lang="en-US" sz="1400" b="0" u="none" dirty="0">
                    <a:solidFill>
                      <a:schemeClr val="accent6"/>
                    </a:solidFill>
                    <a:latin typeface="Arial" panose="020B0604020202020204" pitchFamily="34" charset="0"/>
                    <a:cs typeface="Arial" panose="020B0604020202020204" pitchFamily="34" charset="0"/>
                  </a:rPr>
                  <a:t>Change of industry but not occupation, or</a:t>
                </a:r>
              </a:p>
              <a:p>
                <a:r>
                  <a:rPr lang="en-US" sz="1400" b="0" u="none" dirty="0">
                    <a:solidFill>
                      <a:schemeClr val="accent6"/>
                    </a:solidFill>
                    <a:latin typeface="Arial" panose="020B0604020202020204" pitchFamily="34" charset="0"/>
                    <a:cs typeface="Arial" panose="020B0604020202020204" pitchFamily="34" charset="0"/>
                  </a:rPr>
                  <a:t>structural change?</a:t>
                </a:r>
              </a:p>
            </p:txBody>
          </p:sp>
          <p:cxnSp>
            <p:nvCxnSpPr>
              <p:cNvPr id="20" name="Straight Arrow Connector 19">
                <a:extLst>
                  <a:ext uri="{FF2B5EF4-FFF2-40B4-BE49-F238E27FC236}">
                    <a16:creationId xmlns:a16="http://schemas.microsoft.com/office/drawing/2014/main" id="{DD939D13-B483-4D45-9CAA-658D04096DE6}"/>
                  </a:ext>
                </a:extLst>
              </p:cNvPr>
              <p:cNvCxnSpPr>
                <a:cxnSpLocks/>
                <a:stCxn id="19" idx="1"/>
              </p:cNvCxnSpPr>
              <p:nvPr/>
            </p:nvCxnSpPr>
            <p:spPr bwMode="auto">
              <a:xfrm flipH="1">
                <a:off x="6929121" y="6494847"/>
                <a:ext cx="1053958" cy="356583"/>
              </a:xfrm>
              <a:prstGeom prst="straightConnector1">
                <a:avLst/>
              </a:prstGeom>
              <a:solidFill>
                <a:schemeClr val="accent1"/>
              </a:solidFill>
              <a:ln w="9525" cap="flat" cmpd="sng" algn="ctr">
                <a:solidFill>
                  <a:schemeClr val="accent6"/>
                </a:solidFill>
                <a:prstDash val="solid"/>
                <a:round/>
                <a:headEnd type="none" w="med" len="med"/>
                <a:tailEnd type="arrow" w="med" len="med"/>
              </a:ln>
              <a:effectLst/>
            </p:spPr>
          </p:cxnSp>
        </p:grpSp>
        <p:cxnSp>
          <p:nvCxnSpPr>
            <p:cNvPr id="23" name="Straight Arrow Connector 22">
              <a:extLst>
                <a:ext uri="{FF2B5EF4-FFF2-40B4-BE49-F238E27FC236}">
                  <a16:creationId xmlns:a16="http://schemas.microsoft.com/office/drawing/2014/main" id="{860C7193-C599-46E7-A1B0-630D1BFA9183}"/>
                </a:ext>
              </a:extLst>
            </p:cNvPr>
            <p:cNvCxnSpPr>
              <a:cxnSpLocks/>
              <a:stCxn id="19" idx="1"/>
            </p:cNvCxnSpPr>
            <p:nvPr/>
          </p:nvCxnSpPr>
          <p:spPr bwMode="auto">
            <a:xfrm flipH="1">
              <a:off x="6045201" y="3202314"/>
              <a:ext cx="911718" cy="1819178"/>
            </a:xfrm>
            <a:prstGeom prst="straightConnector1">
              <a:avLst/>
            </a:prstGeom>
            <a:solidFill>
              <a:schemeClr val="accent1"/>
            </a:solidFill>
            <a:ln w="9525" cap="flat" cmpd="sng" algn="ctr">
              <a:solidFill>
                <a:schemeClr val="accent6"/>
              </a:solidFill>
              <a:prstDash val="solid"/>
              <a:round/>
              <a:headEnd type="none" w="med" len="med"/>
              <a:tailEnd type="arrow" w="med" len="med"/>
            </a:ln>
            <a:effectLst/>
          </p:spPr>
        </p:cxnSp>
      </p:grpSp>
      <p:sp>
        <p:nvSpPr>
          <p:cNvPr id="4" name="TextBox 3">
            <a:extLst>
              <a:ext uri="{FF2B5EF4-FFF2-40B4-BE49-F238E27FC236}">
                <a16:creationId xmlns:a16="http://schemas.microsoft.com/office/drawing/2014/main" id="{94880653-6132-D33C-CE90-5235D2DAA42B}"/>
              </a:ext>
            </a:extLst>
          </p:cNvPr>
          <p:cNvSpPr txBox="1"/>
          <p:nvPr/>
        </p:nvSpPr>
        <p:spPr>
          <a:xfrm>
            <a:off x="4016373" y="6321752"/>
            <a:ext cx="3217547" cy="261610"/>
          </a:xfrm>
          <a:prstGeom prst="rect">
            <a:avLst/>
          </a:prstGeom>
          <a:solidFill>
            <a:schemeClr val="bg1"/>
          </a:solidFill>
          <a:ln>
            <a:noFill/>
          </a:ln>
        </p:spPr>
        <p:txBody>
          <a:bodyPr wrap="none" rtlCol="0">
            <a:spAutoFit/>
          </a:bodyPr>
          <a:lstStyle/>
          <a:p>
            <a:pPr algn="just"/>
            <a:r>
              <a:rPr lang="en-US" sz="1100" b="0" u="none" dirty="0">
                <a:latin typeface="Arial" pitchFamily="34" charset="0"/>
                <a:cs typeface="Arial" pitchFamily="34" charset="0"/>
              </a:rPr>
              <a:t>Percent of Gross Flow from M to NM, 2000-2007</a:t>
            </a:r>
          </a:p>
        </p:txBody>
      </p:sp>
    </p:spTree>
    <p:extLst>
      <p:ext uri="{BB962C8B-B14F-4D97-AF65-F5344CB8AC3E}">
        <p14:creationId xmlns:p14="http://schemas.microsoft.com/office/powerpoint/2010/main" val="213382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subTnLst>
                                    <p:set>
                                      <p:cBhvr override="childStyle">
                                        <p:cTn dur="1" fill="hold" display="0" masterRel="nextClick" afterEffect="1"/>
                                        <p:tgtEl>
                                          <p:spTgt spid="28"/>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subTnLst>
                                    <p:set>
                                      <p:cBhvr override="childStyle">
                                        <p:cTn dur="1" fill="hold" display="0" masterRel="nextClick" afterEffect="1"/>
                                        <p:tgtEl>
                                          <p:spTgt spid="15"/>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subTnLst>
                                    <p:set>
                                      <p:cBhvr override="childStyle">
                                        <p:cTn dur="1" fill="hold" display="0" masterRel="nextClick" afterEffect="1"/>
                                        <p:tgtEl>
                                          <p:spTgt spid="16"/>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D5396-943A-4D4E-82A5-365930B560C5}"/>
              </a:ext>
            </a:extLst>
          </p:cNvPr>
          <p:cNvSpPr>
            <a:spLocks noGrp="1"/>
          </p:cNvSpPr>
          <p:nvPr>
            <p:ph type="title"/>
          </p:nvPr>
        </p:nvSpPr>
        <p:spPr/>
        <p:txBody>
          <a:bodyPr/>
          <a:lstStyle/>
          <a:p>
            <a:r>
              <a:rPr lang="en-US" dirty="0"/>
              <a:t>Gross Flows out of M, 2000</a:t>
            </a:r>
            <a:r>
              <a:rPr lang="en-US" dirty="0">
                <a:latin typeface="Wingdings 3" panose="05040102010807070707" pitchFamily="18" charset="2"/>
              </a:rPr>
              <a:t>g</a:t>
            </a:r>
            <a:r>
              <a:rPr lang="en-US" dirty="0">
                <a:solidFill>
                  <a:srgbClr val="FF0000"/>
                </a:solidFill>
              </a:rPr>
              <a:t>2007</a:t>
            </a:r>
            <a:endParaRPr lang="en-US" dirty="0"/>
          </a:p>
        </p:txBody>
      </p:sp>
      <p:sp>
        <p:nvSpPr>
          <p:cNvPr id="3" name="Slide Number Placeholder 2">
            <a:extLst>
              <a:ext uri="{FF2B5EF4-FFF2-40B4-BE49-F238E27FC236}">
                <a16:creationId xmlns:a16="http://schemas.microsoft.com/office/drawing/2014/main" id="{8B8C1110-62EA-43B9-A27E-11B61905829C}"/>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25</a:t>
            </a:fld>
            <a:endParaRPr lang="en-GB" dirty="0"/>
          </a:p>
        </p:txBody>
      </p:sp>
      <p:pic>
        <p:nvPicPr>
          <p:cNvPr id="5" name="Picture 4">
            <a:extLst>
              <a:ext uri="{FF2B5EF4-FFF2-40B4-BE49-F238E27FC236}">
                <a16:creationId xmlns:a16="http://schemas.microsoft.com/office/drawing/2014/main" id="{CD277FED-0F25-4EC3-84B5-68E6F29CFF71}"/>
              </a:ext>
            </a:extLst>
          </p:cNvPr>
          <p:cNvPicPr>
            <a:picLocks noChangeAspect="1"/>
          </p:cNvPicPr>
          <p:nvPr/>
        </p:nvPicPr>
        <p:blipFill rotWithShape="1">
          <a:blip r:embed="rId2"/>
          <a:srcRect l="17879" t="25033" r="50315" b="33566"/>
          <a:stretch/>
        </p:blipFill>
        <p:spPr>
          <a:xfrm>
            <a:off x="0" y="2050473"/>
            <a:ext cx="4547181" cy="3556004"/>
          </a:xfrm>
          <a:prstGeom prst="rect">
            <a:avLst/>
          </a:prstGeom>
        </p:spPr>
      </p:pic>
      <p:pic>
        <p:nvPicPr>
          <p:cNvPr id="8" name="Picture 7">
            <a:extLst>
              <a:ext uri="{FF2B5EF4-FFF2-40B4-BE49-F238E27FC236}">
                <a16:creationId xmlns:a16="http://schemas.microsoft.com/office/drawing/2014/main" id="{9FBE29D2-172C-4953-8104-2B29F588A4AF}"/>
              </a:ext>
            </a:extLst>
          </p:cNvPr>
          <p:cNvPicPr>
            <a:picLocks noChangeAspect="1"/>
          </p:cNvPicPr>
          <p:nvPr/>
        </p:nvPicPr>
        <p:blipFill rotWithShape="1">
          <a:blip r:embed="rId2"/>
          <a:srcRect l="55770" t="25956" r="13458" b="33566"/>
          <a:stretch/>
        </p:blipFill>
        <p:spPr>
          <a:xfrm>
            <a:off x="4744601" y="2129789"/>
            <a:ext cx="4399399" cy="3476687"/>
          </a:xfrm>
          <a:prstGeom prst="rect">
            <a:avLst/>
          </a:prstGeom>
        </p:spPr>
      </p:pic>
    </p:spTree>
    <p:extLst>
      <p:ext uri="{BB962C8B-B14F-4D97-AF65-F5344CB8AC3E}">
        <p14:creationId xmlns:p14="http://schemas.microsoft.com/office/powerpoint/2010/main" val="28201715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95296-55EF-FF2A-78A4-95201CF37B4A}"/>
              </a:ext>
            </a:extLst>
          </p:cNvPr>
          <p:cNvSpPr>
            <a:spLocks noGrp="1"/>
          </p:cNvSpPr>
          <p:nvPr>
            <p:ph type="title"/>
          </p:nvPr>
        </p:nvSpPr>
        <p:spPr/>
        <p:txBody>
          <a:bodyPr/>
          <a:lstStyle/>
          <a:p>
            <a:r>
              <a:rPr lang="en-US" dirty="0"/>
              <a:t>Gross Flows out of M, 2000</a:t>
            </a:r>
            <a:r>
              <a:rPr lang="en-US" dirty="0">
                <a:latin typeface="Wingdings 3" panose="05040102010807070707" pitchFamily="18" charset="2"/>
              </a:rPr>
              <a:t>g</a:t>
            </a:r>
            <a:r>
              <a:rPr lang="en-US" dirty="0">
                <a:solidFill>
                  <a:srgbClr val="FF0000"/>
                </a:solidFill>
              </a:rPr>
              <a:t>2007 </a:t>
            </a:r>
            <a:r>
              <a:rPr lang="en-US" dirty="0">
                <a:solidFill>
                  <a:schemeClr val="accent6"/>
                </a:solidFill>
              </a:rPr>
              <a:t>(In Levels)</a:t>
            </a:r>
          </a:p>
        </p:txBody>
      </p:sp>
      <p:sp>
        <p:nvSpPr>
          <p:cNvPr id="3" name="Slide Number Placeholder 2">
            <a:extLst>
              <a:ext uri="{FF2B5EF4-FFF2-40B4-BE49-F238E27FC236}">
                <a16:creationId xmlns:a16="http://schemas.microsoft.com/office/drawing/2014/main" id="{AAA96182-D100-F252-9895-E38D1A857227}"/>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26</a:t>
            </a:fld>
            <a:endParaRPr lang="en-GB" dirty="0"/>
          </a:p>
        </p:txBody>
      </p:sp>
      <p:pic>
        <p:nvPicPr>
          <p:cNvPr id="6" name="Picture 5">
            <a:extLst>
              <a:ext uri="{FF2B5EF4-FFF2-40B4-BE49-F238E27FC236}">
                <a16:creationId xmlns:a16="http://schemas.microsoft.com/office/drawing/2014/main" id="{7AD2B941-C44C-5B7E-7505-E12E54B9C785}"/>
              </a:ext>
            </a:extLst>
          </p:cNvPr>
          <p:cNvPicPr>
            <a:picLocks noChangeAspect="1"/>
          </p:cNvPicPr>
          <p:nvPr/>
        </p:nvPicPr>
        <p:blipFill>
          <a:blip r:embed="rId2"/>
          <a:stretch>
            <a:fillRect/>
          </a:stretch>
        </p:blipFill>
        <p:spPr>
          <a:xfrm>
            <a:off x="4572000" y="2307388"/>
            <a:ext cx="4366133" cy="3167328"/>
          </a:xfrm>
          <a:prstGeom prst="rect">
            <a:avLst/>
          </a:prstGeom>
        </p:spPr>
      </p:pic>
      <p:pic>
        <p:nvPicPr>
          <p:cNvPr id="8" name="Picture 7">
            <a:extLst>
              <a:ext uri="{FF2B5EF4-FFF2-40B4-BE49-F238E27FC236}">
                <a16:creationId xmlns:a16="http://schemas.microsoft.com/office/drawing/2014/main" id="{6E5E2C37-C515-C604-2269-0BD508C864A7}"/>
              </a:ext>
            </a:extLst>
          </p:cNvPr>
          <p:cNvPicPr>
            <a:picLocks noChangeAspect="1"/>
          </p:cNvPicPr>
          <p:nvPr/>
        </p:nvPicPr>
        <p:blipFill>
          <a:blip r:embed="rId3"/>
          <a:stretch>
            <a:fillRect/>
          </a:stretch>
        </p:blipFill>
        <p:spPr>
          <a:xfrm>
            <a:off x="205867" y="2302308"/>
            <a:ext cx="4366133" cy="3167328"/>
          </a:xfrm>
          <a:prstGeom prst="rect">
            <a:avLst/>
          </a:prstGeom>
        </p:spPr>
      </p:pic>
    </p:spTree>
    <p:extLst>
      <p:ext uri="{BB962C8B-B14F-4D97-AF65-F5344CB8AC3E}">
        <p14:creationId xmlns:p14="http://schemas.microsoft.com/office/powerpoint/2010/main" val="15581805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D5396-943A-4D4E-82A5-365930B560C5}"/>
              </a:ext>
            </a:extLst>
          </p:cNvPr>
          <p:cNvSpPr>
            <a:spLocks noGrp="1"/>
          </p:cNvSpPr>
          <p:nvPr>
            <p:ph type="title"/>
          </p:nvPr>
        </p:nvSpPr>
        <p:spPr/>
        <p:txBody>
          <a:bodyPr/>
          <a:lstStyle/>
          <a:p>
            <a:r>
              <a:rPr lang="en-US" dirty="0"/>
              <a:t>Gross Flows out of M, 2000</a:t>
            </a:r>
            <a:r>
              <a:rPr lang="en-US" dirty="0">
                <a:latin typeface="Wingdings 3" panose="05040102010807070707" pitchFamily="18" charset="2"/>
              </a:rPr>
              <a:t>g</a:t>
            </a:r>
            <a:r>
              <a:rPr lang="en-US" dirty="0">
                <a:solidFill>
                  <a:srgbClr val="FF0000"/>
                </a:solidFill>
              </a:rPr>
              <a:t>2007</a:t>
            </a:r>
            <a:endParaRPr lang="en-US" dirty="0"/>
          </a:p>
        </p:txBody>
      </p:sp>
      <p:sp>
        <p:nvSpPr>
          <p:cNvPr id="3" name="Slide Number Placeholder 2">
            <a:extLst>
              <a:ext uri="{FF2B5EF4-FFF2-40B4-BE49-F238E27FC236}">
                <a16:creationId xmlns:a16="http://schemas.microsoft.com/office/drawing/2014/main" id="{8B8C1110-62EA-43B9-A27E-11B61905829C}"/>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27</a:t>
            </a:fld>
            <a:endParaRPr lang="en-GB" dirty="0"/>
          </a:p>
        </p:txBody>
      </p:sp>
      <p:pic>
        <p:nvPicPr>
          <p:cNvPr id="11" name="Picture 10">
            <a:extLst>
              <a:ext uri="{FF2B5EF4-FFF2-40B4-BE49-F238E27FC236}">
                <a16:creationId xmlns:a16="http://schemas.microsoft.com/office/drawing/2014/main" id="{3AEBCE79-EF14-4BF3-B286-DF6B87D8ED1B}"/>
              </a:ext>
            </a:extLst>
          </p:cNvPr>
          <p:cNvPicPr>
            <a:picLocks noChangeAspect="1"/>
          </p:cNvPicPr>
          <p:nvPr/>
        </p:nvPicPr>
        <p:blipFill rotWithShape="1">
          <a:blip r:embed="rId2"/>
          <a:srcRect l="55770" t="25956" r="13458" b="33566"/>
          <a:stretch/>
        </p:blipFill>
        <p:spPr>
          <a:xfrm>
            <a:off x="1206589" y="1336042"/>
            <a:ext cx="6730821" cy="5319126"/>
          </a:xfrm>
          <a:prstGeom prst="rect">
            <a:avLst/>
          </a:prstGeom>
        </p:spPr>
      </p:pic>
      <p:grpSp>
        <p:nvGrpSpPr>
          <p:cNvPr id="29" name="Group 28">
            <a:extLst>
              <a:ext uri="{FF2B5EF4-FFF2-40B4-BE49-F238E27FC236}">
                <a16:creationId xmlns:a16="http://schemas.microsoft.com/office/drawing/2014/main" id="{E5BCC579-A299-4AA4-881B-BA1F04B05D2C}"/>
              </a:ext>
            </a:extLst>
          </p:cNvPr>
          <p:cNvGrpSpPr/>
          <p:nvPr/>
        </p:nvGrpSpPr>
        <p:grpSpPr>
          <a:xfrm>
            <a:off x="5902961" y="2832982"/>
            <a:ext cx="3182302" cy="2188510"/>
            <a:chOff x="5902961" y="2832982"/>
            <a:chExt cx="3182302" cy="2188510"/>
          </a:xfrm>
        </p:grpSpPr>
        <p:sp>
          <p:nvSpPr>
            <p:cNvPr id="18" name="TextBox 17">
              <a:extLst>
                <a:ext uri="{FF2B5EF4-FFF2-40B4-BE49-F238E27FC236}">
                  <a16:creationId xmlns:a16="http://schemas.microsoft.com/office/drawing/2014/main" id="{498F3A36-E909-44D3-8D8B-9C8E06FCADA4}"/>
                </a:ext>
              </a:extLst>
            </p:cNvPr>
            <p:cNvSpPr txBox="1"/>
            <p:nvPr/>
          </p:nvSpPr>
          <p:spPr>
            <a:xfrm>
              <a:off x="6956919" y="2832982"/>
              <a:ext cx="2128344" cy="1569660"/>
            </a:xfrm>
            <a:prstGeom prst="rect">
              <a:avLst/>
            </a:prstGeom>
            <a:noFill/>
          </p:spPr>
          <p:txBody>
            <a:bodyPr wrap="square" rtlCol="0">
              <a:spAutoFit/>
            </a:bodyPr>
            <a:lstStyle/>
            <a:p>
              <a:r>
                <a:rPr lang="en-US" sz="1600" b="0" u="none" dirty="0">
                  <a:solidFill>
                    <a:schemeClr val="accent6"/>
                  </a:solidFill>
                  <a:latin typeface="Arial" panose="020B0604020202020204" pitchFamily="34" charset="0"/>
                  <a:cs typeface="Arial" panose="020B0604020202020204" pitchFamily="34" charset="0"/>
                </a:rPr>
                <a:t>Moves to professional, wholesale and construction are more likely in LESS exposed areas</a:t>
              </a:r>
            </a:p>
          </p:txBody>
        </p:sp>
        <p:cxnSp>
          <p:nvCxnSpPr>
            <p:cNvPr id="19" name="Straight Arrow Connector 18">
              <a:extLst>
                <a:ext uri="{FF2B5EF4-FFF2-40B4-BE49-F238E27FC236}">
                  <a16:creationId xmlns:a16="http://schemas.microsoft.com/office/drawing/2014/main" id="{1679704C-B8E5-4F4A-B03B-B972B44176AB}"/>
                </a:ext>
              </a:extLst>
            </p:cNvPr>
            <p:cNvCxnSpPr>
              <a:cxnSpLocks/>
              <a:stCxn id="18" idx="1"/>
            </p:cNvCxnSpPr>
            <p:nvPr/>
          </p:nvCxnSpPr>
          <p:spPr bwMode="auto">
            <a:xfrm flipH="1" flipV="1">
              <a:off x="5902961" y="3558898"/>
              <a:ext cx="1053958" cy="58914"/>
            </a:xfrm>
            <a:prstGeom prst="straightConnector1">
              <a:avLst/>
            </a:prstGeom>
            <a:solidFill>
              <a:schemeClr val="accent1"/>
            </a:solidFill>
            <a:ln w="9525" cap="flat" cmpd="sng" algn="ctr">
              <a:solidFill>
                <a:schemeClr val="accent6"/>
              </a:solidFill>
              <a:prstDash val="solid"/>
              <a:round/>
              <a:headEnd type="none" w="med" len="med"/>
              <a:tailEnd type="arrow" w="med" len="med"/>
            </a:ln>
            <a:effectLst/>
          </p:spPr>
        </p:cxnSp>
        <p:cxnSp>
          <p:nvCxnSpPr>
            <p:cNvPr id="17" name="Straight Arrow Connector 16">
              <a:extLst>
                <a:ext uri="{FF2B5EF4-FFF2-40B4-BE49-F238E27FC236}">
                  <a16:creationId xmlns:a16="http://schemas.microsoft.com/office/drawing/2014/main" id="{8327B8BF-D2F3-419E-B621-CA7AC3A470CE}"/>
                </a:ext>
              </a:extLst>
            </p:cNvPr>
            <p:cNvCxnSpPr>
              <a:cxnSpLocks/>
              <a:stCxn id="18" idx="1"/>
            </p:cNvCxnSpPr>
            <p:nvPr/>
          </p:nvCxnSpPr>
          <p:spPr bwMode="auto">
            <a:xfrm flipH="1">
              <a:off x="6045201" y="3617812"/>
              <a:ext cx="911718" cy="1403680"/>
            </a:xfrm>
            <a:prstGeom prst="straightConnector1">
              <a:avLst/>
            </a:prstGeom>
            <a:solidFill>
              <a:schemeClr val="accent1"/>
            </a:solidFill>
            <a:ln w="9525" cap="flat" cmpd="sng" algn="ctr">
              <a:solidFill>
                <a:schemeClr val="accent6"/>
              </a:solidFill>
              <a:prstDash val="solid"/>
              <a:round/>
              <a:headEnd type="none" w="med" len="med"/>
              <a:tailEnd type="arrow" w="med" len="med"/>
            </a:ln>
            <a:effectLst/>
          </p:spPr>
        </p:cxnSp>
        <p:cxnSp>
          <p:nvCxnSpPr>
            <p:cNvPr id="26" name="Straight Arrow Connector 25">
              <a:extLst>
                <a:ext uri="{FF2B5EF4-FFF2-40B4-BE49-F238E27FC236}">
                  <a16:creationId xmlns:a16="http://schemas.microsoft.com/office/drawing/2014/main" id="{C3153F68-E2DE-43CD-A8FD-154B7C60021A}"/>
                </a:ext>
              </a:extLst>
            </p:cNvPr>
            <p:cNvCxnSpPr>
              <a:cxnSpLocks/>
              <a:stCxn id="18" idx="1"/>
            </p:cNvCxnSpPr>
            <p:nvPr/>
          </p:nvCxnSpPr>
          <p:spPr bwMode="auto">
            <a:xfrm flipH="1">
              <a:off x="5902961" y="3617812"/>
              <a:ext cx="1053958" cy="941575"/>
            </a:xfrm>
            <a:prstGeom prst="straightConnector1">
              <a:avLst/>
            </a:prstGeom>
            <a:solidFill>
              <a:schemeClr val="accent1"/>
            </a:solidFill>
            <a:ln w="9525" cap="flat" cmpd="sng" algn="ctr">
              <a:solidFill>
                <a:schemeClr val="accent6"/>
              </a:solidFill>
              <a:prstDash val="solid"/>
              <a:round/>
              <a:headEnd type="none" w="med" len="med"/>
              <a:tailEnd type="arrow" w="med" len="med"/>
            </a:ln>
            <a:effectLst/>
          </p:spPr>
        </p:cxnSp>
      </p:grpSp>
      <p:grpSp>
        <p:nvGrpSpPr>
          <p:cNvPr id="30" name="Group 29">
            <a:extLst>
              <a:ext uri="{FF2B5EF4-FFF2-40B4-BE49-F238E27FC236}">
                <a16:creationId xmlns:a16="http://schemas.microsoft.com/office/drawing/2014/main" id="{3A8A6C0E-C9C6-4BAB-BFDD-09F0CF871BF2}"/>
              </a:ext>
            </a:extLst>
          </p:cNvPr>
          <p:cNvGrpSpPr/>
          <p:nvPr/>
        </p:nvGrpSpPr>
        <p:grpSpPr>
          <a:xfrm>
            <a:off x="5902962" y="4768845"/>
            <a:ext cx="3148124" cy="1077218"/>
            <a:chOff x="6134192" y="5052917"/>
            <a:chExt cx="3148124" cy="1077218"/>
          </a:xfrm>
        </p:grpSpPr>
        <p:sp>
          <p:nvSpPr>
            <p:cNvPr id="31" name="TextBox 30">
              <a:extLst>
                <a:ext uri="{FF2B5EF4-FFF2-40B4-BE49-F238E27FC236}">
                  <a16:creationId xmlns:a16="http://schemas.microsoft.com/office/drawing/2014/main" id="{EE75AB3C-C283-440E-A3B1-50142860A4DD}"/>
                </a:ext>
              </a:extLst>
            </p:cNvPr>
            <p:cNvSpPr txBox="1"/>
            <p:nvPr/>
          </p:nvSpPr>
          <p:spPr>
            <a:xfrm>
              <a:off x="7587070" y="5052917"/>
              <a:ext cx="1695246" cy="1077218"/>
            </a:xfrm>
            <a:prstGeom prst="rect">
              <a:avLst/>
            </a:prstGeom>
            <a:noFill/>
          </p:spPr>
          <p:txBody>
            <a:bodyPr wrap="square" rtlCol="0">
              <a:spAutoFit/>
            </a:bodyPr>
            <a:lstStyle/>
            <a:p>
              <a:r>
                <a:rPr lang="en-US" sz="1600" b="0" u="none" dirty="0">
                  <a:solidFill>
                    <a:schemeClr val="accent6"/>
                  </a:solidFill>
                  <a:latin typeface="Arial" panose="020B0604020202020204" pitchFamily="34" charset="0"/>
                  <a:cs typeface="Arial" panose="020B0604020202020204" pitchFamily="34" charset="0"/>
                </a:rPr>
                <a:t>Move to health more likely in MORE exposed areas</a:t>
              </a:r>
              <a:endParaRPr lang="en-US" sz="1600" b="0" u="none" dirty="0">
                <a:latin typeface="Arial" pitchFamily="34" charset="0"/>
                <a:cs typeface="Arial" pitchFamily="34" charset="0"/>
              </a:endParaRPr>
            </a:p>
          </p:txBody>
        </p:sp>
        <p:cxnSp>
          <p:nvCxnSpPr>
            <p:cNvPr id="32" name="Straight Arrow Connector 31">
              <a:extLst>
                <a:ext uri="{FF2B5EF4-FFF2-40B4-BE49-F238E27FC236}">
                  <a16:creationId xmlns:a16="http://schemas.microsoft.com/office/drawing/2014/main" id="{E34F0C78-1ED4-4B8D-9ED2-7D8C86DA1AD8}"/>
                </a:ext>
              </a:extLst>
            </p:cNvPr>
            <p:cNvCxnSpPr>
              <a:cxnSpLocks/>
              <a:stCxn id="31" idx="1"/>
            </p:cNvCxnSpPr>
            <p:nvPr/>
          </p:nvCxnSpPr>
          <p:spPr bwMode="auto">
            <a:xfrm flipH="1" flipV="1">
              <a:off x="6134192" y="5231994"/>
              <a:ext cx="1452878" cy="359532"/>
            </a:xfrm>
            <a:prstGeom prst="straightConnector1">
              <a:avLst/>
            </a:prstGeom>
            <a:solidFill>
              <a:schemeClr val="accent1"/>
            </a:solidFill>
            <a:ln w="9525" cap="flat" cmpd="sng" algn="ctr">
              <a:solidFill>
                <a:schemeClr val="accent6"/>
              </a:solidFill>
              <a:prstDash val="solid"/>
              <a:round/>
              <a:headEnd type="none" w="med" len="med"/>
              <a:tailEnd type="arrow" w="med" len="med"/>
            </a:ln>
            <a:effectLst/>
          </p:spPr>
        </p:cxnSp>
      </p:grpSp>
    </p:spTree>
    <p:extLst>
      <p:ext uri="{BB962C8B-B14F-4D97-AF65-F5344CB8AC3E}">
        <p14:creationId xmlns:p14="http://schemas.microsoft.com/office/powerpoint/2010/main" val="4229759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subTnLst>
                                    <p:set>
                                      <p:cBhvr override="childStyle">
                                        <p:cTn dur="1" fill="hold" display="0" masterRel="nextClick" afterEffect="1"/>
                                        <p:tgtEl>
                                          <p:spTgt spid="29"/>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0"/>
                                        </p:tgtEl>
                                        <p:attrNameLst>
                                          <p:attrName>style.visibility</p:attrName>
                                        </p:attrNameLst>
                                      </p:cBhvr>
                                      <p:to>
                                        <p:strVal val="visible"/>
                                      </p:to>
                                    </p:set>
                                  </p:childTnLst>
                                  <p:subTnLst>
                                    <p:set>
                                      <p:cBhvr override="childStyle">
                                        <p:cTn dur="1" fill="hold" display="0" masterRel="nextClick" afterEffect="1"/>
                                        <p:tgtEl>
                                          <p:spTgt spid="30"/>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D5396-943A-4D4E-82A5-365930B560C5}"/>
              </a:ext>
            </a:extLst>
          </p:cNvPr>
          <p:cNvSpPr>
            <a:spLocks noGrp="1"/>
          </p:cNvSpPr>
          <p:nvPr>
            <p:ph type="title"/>
          </p:nvPr>
        </p:nvSpPr>
        <p:spPr/>
        <p:txBody>
          <a:bodyPr/>
          <a:lstStyle/>
          <a:p>
            <a:r>
              <a:rPr lang="en-US" dirty="0"/>
              <a:t>Median Worker-Level </a:t>
            </a:r>
            <a:r>
              <a:rPr lang="en-US" dirty="0" err="1">
                <a:highlight>
                  <a:srgbClr val="FFFF00"/>
                </a:highlight>
                <a:latin typeface="Symbol" panose="05050102010706020507" pitchFamily="18" charset="2"/>
              </a:rPr>
              <a:t>D</a:t>
            </a:r>
            <a:r>
              <a:rPr lang="en-US" dirty="0" err="1">
                <a:highlight>
                  <a:srgbClr val="FFFF00"/>
                </a:highlight>
              </a:rPr>
              <a:t>Earnings</a:t>
            </a:r>
            <a:r>
              <a:rPr lang="en-US" dirty="0"/>
              <a:t> by Transition Path</a:t>
            </a:r>
            <a:br>
              <a:rPr lang="en-US" dirty="0"/>
            </a:br>
            <a:r>
              <a:rPr lang="en-US" sz="1400" dirty="0"/>
              <a:t>2000</a:t>
            </a:r>
            <a:r>
              <a:rPr lang="en-US" sz="1400" dirty="0">
                <a:latin typeface="Wingdings 3" panose="05040102010807070707" pitchFamily="18" charset="2"/>
              </a:rPr>
              <a:t>g</a:t>
            </a:r>
            <a:r>
              <a:rPr lang="en-US" sz="1400" dirty="0">
                <a:solidFill>
                  <a:srgbClr val="FF0000"/>
                </a:solidFill>
              </a:rPr>
              <a:t>2007</a:t>
            </a:r>
            <a:endParaRPr lang="en-US" dirty="0"/>
          </a:p>
        </p:txBody>
      </p:sp>
      <p:sp>
        <p:nvSpPr>
          <p:cNvPr id="3" name="Slide Number Placeholder 2">
            <a:extLst>
              <a:ext uri="{FF2B5EF4-FFF2-40B4-BE49-F238E27FC236}">
                <a16:creationId xmlns:a16="http://schemas.microsoft.com/office/drawing/2014/main" id="{8B8C1110-62EA-43B9-A27E-11B61905829C}"/>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28</a:t>
            </a:fld>
            <a:endParaRPr lang="en-GB" dirty="0"/>
          </a:p>
        </p:txBody>
      </p:sp>
    </p:spTree>
    <p:extLst>
      <p:ext uri="{BB962C8B-B14F-4D97-AF65-F5344CB8AC3E}">
        <p14:creationId xmlns:p14="http://schemas.microsoft.com/office/powerpoint/2010/main" val="32801016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D5396-943A-4D4E-82A5-365930B560C5}"/>
              </a:ext>
            </a:extLst>
          </p:cNvPr>
          <p:cNvSpPr>
            <a:spLocks noGrp="1"/>
          </p:cNvSpPr>
          <p:nvPr>
            <p:ph type="title"/>
          </p:nvPr>
        </p:nvSpPr>
        <p:spPr/>
        <p:txBody>
          <a:bodyPr/>
          <a:lstStyle/>
          <a:p>
            <a:r>
              <a:rPr lang="en-US" dirty="0"/>
              <a:t>Median Worker-Level </a:t>
            </a:r>
            <a:r>
              <a:rPr lang="en-US" dirty="0" err="1">
                <a:highlight>
                  <a:srgbClr val="FFFF00"/>
                </a:highlight>
                <a:latin typeface="Symbol" panose="05050102010706020507" pitchFamily="18" charset="2"/>
              </a:rPr>
              <a:t>D</a:t>
            </a:r>
            <a:r>
              <a:rPr lang="en-US" dirty="0" err="1">
                <a:highlight>
                  <a:srgbClr val="FFFF00"/>
                </a:highlight>
              </a:rPr>
              <a:t>Earnings</a:t>
            </a:r>
            <a:r>
              <a:rPr lang="en-US" dirty="0"/>
              <a:t> by Transition Path</a:t>
            </a:r>
            <a:br>
              <a:rPr lang="en-US" dirty="0"/>
            </a:br>
            <a:r>
              <a:rPr lang="en-US" sz="1400" dirty="0"/>
              <a:t>2000</a:t>
            </a:r>
            <a:r>
              <a:rPr lang="en-US" sz="1400" dirty="0">
                <a:latin typeface="Wingdings 3" panose="05040102010807070707" pitchFamily="18" charset="2"/>
              </a:rPr>
              <a:t>g</a:t>
            </a:r>
            <a:r>
              <a:rPr lang="en-US" sz="1400" dirty="0">
                <a:solidFill>
                  <a:srgbClr val="FF0000"/>
                </a:solidFill>
              </a:rPr>
              <a:t>2007</a:t>
            </a:r>
            <a:endParaRPr lang="en-US" dirty="0"/>
          </a:p>
        </p:txBody>
      </p:sp>
      <p:sp>
        <p:nvSpPr>
          <p:cNvPr id="3" name="Slide Number Placeholder 2">
            <a:extLst>
              <a:ext uri="{FF2B5EF4-FFF2-40B4-BE49-F238E27FC236}">
                <a16:creationId xmlns:a16="http://schemas.microsoft.com/office/drawing/2014/main" id="{8B8C1110-62EA-43B9-A27E-11B61905829C}"/>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29</a:t>
            </a:fld>
            <a:endParaRPr lang="en-GB" dirty="0"/>
          </a:p>
        </p:txBody>
      </p:sp>
      <p:pic>
        <p:nvPicPr>
          <p:cNvPr id="14" name="Picture 13">
            <a:extLst>
              <a:ext uri="{FF2B5EF4-FFF2-40B4-BE49-F238E27FC236}">
                <a16:creationId xmlns:a16="http://schemas.microsoft.com/office/drawing/2014/main" id="{EBD5C62F-479E-41DC-9D22-709CCE304719}"/>
              </a:ext>
            </a:extLst>
          </p:cNvPr>
          <p:cNvPicPr>
            <a:picLocks noChangeAspect="1"/>
          </p:cNvPicPr>
          <p:nvPr/>
        </p:nvPicPr>
        <p:blipFill rotWithShape="1">
          <a:blip r:embed="rId2"/>
          <a:srcRect l="18603" t="37612" r="50419" b="21796"/>
          <a:stretch/>
        </p:blipFill>
        <p:spPr>
          <a:xfrm>
            <a:off x="10159" y="1859279"/>
            <a:ext cx="4551683" cy="3583179"/>
          </a:xfrm>
          <a:prstGeom prst="rect">
            <a:avLst/>
          </a:prstGeom>
        </p:spPr>
      </p:pic>
      <p:sp>
        <p:nvSpPr>
          <p:cNvPr id="8" name="TextBox 7">
            <a:extLst>
              <a:ext uri="{FF2B5EF4-FFF2-40B4-BE49-F238E27FC236}">
                <a16:creationId xmlns:a16="http://schemas.microsoft.com/office/drawing/2014/main" id="{55712F1A-3F1C-44AE-BCD5-888E510728F4}"/>
              </a:ext>
            </a:extLst>
          </p:cNvPr>
          <p:cNvSpPr txBox="1"/>
          <p:nvPr/>
        </p:nvSpPr>
        <p:spPr>
          <a:xfrm>
            <a:off x="5014347" y="3306337"/>
            <a:ext cx="2535029" cy="461665"/>
          </a:xfrm>
          <a:prstGeom prst="rect">
            <a:avLst/>
          </a:prstGeom>
          <a:noFill/>
        </p:spPr>
        <p:txBody>
          <a:bodyPr wrap="square" rtlCol="0">
            <a:spAutoFit/>
          </a:bodyPr>
          <a:lstStyle/>
          <a:p>
            <a:r>
              <a:rPr lang="en-US" sz="1200" b="0" u="none" dirty="0">
                <a:solidFill>
                  <a:srgbClr val="FF0000"/>
                </a:solidFill>
                <a:latin typeface="Arial" panose="020B0604020202020204" pitchFamily="34" charset="0"/>
                <a:cs typeface="Arial" panose="020B0604020202020204" pitchFamily="34" charset="0"/>
              </a:rPr>
              <a:t>Nominal earnings growth among those staying in M is ~3% per year</a:t>
            </a:r>
          </a:p>
        </p:txBody>
      </p:sp>
      <p:cxnSp>
        <p:nvCxnSpPr>
          <p:cNvPr id="7" name="Straight Arrow Connector 6">
            <a:extLst>
              <a:ext uri="{FF2B5EF4-FFF2-40B4-BE49-F238E27FC236}">
                <a16:creationId xmlns:a16="http://schemas.microsoft.com/office/drawing/2014/main" id="{654CB6A8-1169-7D68-058B-26111DA4F25A}"/>
              </a:ext>
            </a:extLst>
          </p:cNvPr>
          <p:cNvCxnSpPr/>
          <p:nvPr/>
        </p:nvCxnSpPr>
        <p:spPr bwMode="auto">
          <a:xfrm flipH="1">
            <a:off x="3230153" y="3526017"/>
            <a:ext cx="1717288" cy="0"/>
          </a:xfrm>
          <a:prstGeom prst="straightConnector1">
            <a:avLst/>
          </a:prstGeom>
          <a:solidFill>
            <a:schemeClr val="accent1"/>
          </a:solidFill>
          <a:ln w="9525" cap="flat" cmpd="sng" algn="ctr">
            <a:solidFill>
              <a:srgbClr val="FF0000"/>
            </a:solidFill>
            <a:prstDash val="solid"/>
            <a:round/>
            <a:headEnd type="none" w="med" len="med"/>
            <a:tailEnd type="triangle"/>
          </a:ln>
          <a:effectLst/>
        </p:spPr>
      </p:cxnSp>
      <p:sp>
        <p:nvSpPr>
          <p:cNvPr id="9" name="TextBox 8">
            <a:extLst>
              <a:ext uri="{FF2B5EF4-FFF2-40B4-BE49-F238E27FC236}">
                <a16:creationId xmlns:a16="http://schemas.microsoft.com/office/drawing/2014/main" id="{8ABCF322-7EA1-C82A-976E-56D3CC69085F}"/>
              </a:ext>
            </a:extLst>
          </p:cNvPr>
          <p:cNvSpPr txBox="1"/>
          <p:nvPr/>
        </p:nvSpPr>
        <p:spPr>
          <a:xfrm>
            <a:off x="5012633" y="2057400"/>
            <a:ext cx="3070285" cy="646331"/>
          </a:xfrm>
          <a:prstGeom prst="rect">
            <a:avLst/>
          </a:prstGeom>
          <a:noFill/>
        </p:spPr>
        <p:txBody>
          <a:bodyPr wrap="square" rtlCol="0">
            <a:spAutoFit/>
          </a:bodyPr>
          <a:lstStyle/>
          <a:p>
            <a:r>
              <a:rPr lang="en-US" sz="1200" b="0" u="none" dirty="0">
                <a:solidFill>
                  <a:srgbClr val="FF0000"/>
                </a:solidFill>
                <a:latin typeface="Arial" panose="020B0604020202020204" pitchFamily="34" charset="0"/>
                <a:cs typeface="Arial" panose="020B0604020202020204" pitchFamily="34" charset="0"/>
              </a:rPr>
              <a:t>Nominal earnings </a:t>
            </a:r>
            <a:r>
              <a:rPr lang="en-US" sz="1200" b="0" dirty="0">
                <a:solidFill>
                  <a:srgbClr val="FF0000"/>
                </a:solidFill>
                <a:latin typeface="Arial" panose="020B0604020202020204" pitchFamily="34" charset="0"/>
                <a:cs typeface="Arial" panose="020B0604020202020204" pitchFamily="34" charset="0"/>
              </a:rPr>
              <a:t>fall</a:t>
            </a:r>
            <a:r>
              <a:rPr lang="en-US" sz="1200" b="0" u="none" dirty="0">
                <a:solidFill>
                  <a:srgbClr val="FF0000"/>
                </a:solidFill>
                <a:latin typeface="Arial" panose="020B0604020202020204" pitchFamily="34" charset="0"/>
                <a:cs typeface="Arial" panose="020B0604020202020204" pitchFamily="34" charset="0"/>
              </a:rPr>
              <a:t> among those transitioning to less skill-intensive service sectors</a:t>
            </a:r>
          </a:p>
        </p:txBody>
      </p:sp>
      <p:cxnSp>
        <p:nvCxnSpPr>
          <p:cNvPr id="10" name="Straight Arrow Connector 9">
            <a:extLst>
              <a:ext uri="{FF2B5EF4-FFF2-40B4-BE49-F238E27FC236}">
                <a16:creationId xmlns:a16="http://schemas.microsoft.com/office/drawing/2014/main" id="{009AC0DD-2B16-FB29-52DB-D6FC795B5D91}"/>
              </a:ext>
            </a:extLst>
          </p:cNvPr>
          <p:cNvCxnSpPr/>
          <p:nvPr/>
        </p:nvCxnSpPr>
        <p:spPr bwMode="auto">
          <a:xfrm flipH="1">
            <a:off x="3228439" y="2277080"/>
            <a:ext cx="1717288" cy="0"/>
          </a:xfrm>
          <a:prstGeom prst="straightConnector1">
            <a:avLst/>
          </a:prstGeom>
          <a:solidFill>
            <a:schemeClr val="accent1"/>
          </a:solidFill>
          <a:ln w="9525" cap="flat" cmpd="sng" algn="ctr">
            <a:solidFill>
              <a:srgbClr val="FF0000"/>
            </a:solidFill>
            <a:prstDash val="solid"/>
            <a:round/>
            <a:headEnd type="none" w="med" len="med"/>
            <a:tailEnd type="triangle"/>
          </a:ln>
          <a:effectLst/>
        </p:spPr>
      </p:cxnSp>
    </p:spTree>
    <p:extLst>
      <p:ext uri="{BB962C8B-B14F-4D97-AF65-F5344CB8AC3E}">
        <p14:creationId xmlns:p14="http://schemas.microsoft.com/office/powerpoint/2010/main" val="13114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3" name="Content Placeholder 2"/>
          <p:cNvSpPr>
            <a:spLocks noGrp="1"/>
          </p:cNvSpPr>
          <p:nvPr>
            <p:ph idx="1"/>
          </p:nvPr>
        </p:nvSpPr>
        <p:spPr>
          <a:xfrm>
            <a:off x="177800" y="1089025"/>
            <a:ext cx="8813800" cy="5768975"/>
          </a:xfrm>
        </p:spPr>
        <p:txBody>
          <a:bodyPr/>
          <a:lstStyle/>
          <a:p>
            <a:r>
              <a:rPr lang="en-US" sz="1800" dirty="0"/>
              <a:t>Many papers in labor and trade examine impact of labor-market shocks</a:t>
            </a:r>
          </a:p>
          <a:p>
            <a:endParaRPr lang="en-US" sz="1800" dirty="0"/>
          </a:p>
          <a:p>
            <a:r>
              <a:rPr lang="en-US" sz="1800" dirty="0"/>
              <a:t>Lots of attention on “China shock”, but questions remain:</a:t>
            </a:r>
          </a:p>
          <a:p>
            <a:pPr lvl="1"/>
            <a:r>
              <a:rPr lang="en-US" sz="1800" dirty="0"/>
              <a:t>Disagreement on earnings impact within/outside manufacturing</a:t>
            </a:r>
          </a:p>
          <a:p>
            <a:pPr lvl="1"/>
            <a:r>
              <a:rPr lang="en-US" sz="1800" dirty="0"/>
              <a:t>Where do displaced manufacturing workers go?</a:t>
            </a:r>
          </a:p>
          <a:p>
            <a:pPr lvl="1"/>
            <a:r>
              <a:rPr lang="en-US" sz="1800" dirty="0"/>
              <a:t>Why no pro-competitive effects?</a:t>
            </a:r>
          </a:p>
          <a:p>
            <a:endParaRPr lang="en-US" sz="1800" dirty="0"/>
          </a:p>
          <a:p>
            <a:r>
              <a:rPr lang="en-US" sz="1800" dirty="0"/>
              <a:t>We re-visit the US granting of PNTR to China using employer-employee data</a:t>
            </a:r>
          </a:p>
          <a:p>
            <a:pPr lvl="1"/>
            <a:r>
              <a:rPr lang="en-US" sz="1800" dirty="0"/>
              <a:t>Impact of county versus industry exposure?</a:t>
            </a:r>
          </a:p>
          <a:p>
            <a:pPr lvl="1"/>
            <a:r>
              <a:rPr lang="en-US" sz="1800" dirty="0"/>
              <a:t>Outcomes in- versus outside manufacturing?</a:t>
            </a:r>
          </a:p>
          <a:p>
            <a:pPr lvl="1"/>
            <a:r>
              <a:rPr lang="en-US" sz="1800" dirty="0"/>
              <a:t>Effect of up- and downstream exposure?</a:t>
            </a:r>
          </a:p>
          <a:p>
            <a:pPr lvl="1"/>
            <a:r>
              <a:rPr lang="en-US" sz="1800" dirty="0"/>
              <a:t>Differences among high- versus low-tenure?</a:t>
            </a:r>
          </a:p>
          <a:p>
            <a:pPr lvl="1"/>
            <a:r>
              <a:rPr lang="en-US" sz="1800" dirty="0"/>
              <a:t>Variation in outcomes by worker and firm attributes?</a:t>
            </a:r>
          </a:p>
          <a:p>
            <a:endParaRPr lang="en-US" sz="1800" dirty="0"/>
          </a:p>
          <a:p>
            <a:endParaRPr lang="en-US" sz="1800" dirty="0"/>
          </a:p>
        </p:txBody>
      </p:sp>
      <p:sp>
        <p:nvSpPr>
          <p:cNvPr id="4" name="Slide Number Placeholder 3"/>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3</a:t>
            </a:fld>
            <a:endParaRPr lang="en-GB" dirty="0"/>
          </a:p>
        </p:txBody>
      </p:sp>
    </p:spTree>
    <p:extLst>
      <p:ext uri="{BB962C8B-B14F-4D97-AF65-F5344CB8AC3E}">
        <p14:creationId xmlns:p14="http://schemas.microsoft.com/office/powerpoint/2010/main" val="1195861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D5396-943A-4D4E-82A5-365930B560C5}"/>
              </a:ext>
            </a:extLst>
          </p:cNvPr>
          <p:cNvSpPr>
            <a:spLocks noGrp="1"/>
          </p:cNvSpPr>
          <p:nvPr>
            <p:ph type="title"/>
          </p:nvPr>
        </p:nvSpPr>
        <p:spPr/>
        <p:txBody>
          <a:bodyPr/>
          <a:lstStyle/>
          <a:p>
            <a:r>
              <a:rPr lang="en-US" dirty="0"/>
              <a:t>Median Worker-Level </a:t>
            </a:r>
            <a:r>
              <a:rPr lang="en-US" dirty="0" err="1">
                <a:highlight>
                  <a:srgbClr val="FFFF00"/>
                </a:highlight>
                <a:latin typeface="Symbol" panose="05050102010706020507" pitchFamily="18" charset="2"/>
              </a:rPr>
              <a:t>D</a:t>
            </a:r>
            <a:r>
              <a:rPr lang="en-US" dirty="0" err="1">
                <a:highlight>
                  <a:srgbClr val="FFFF00"/>
                </a:highlight>
              </a:rPr>
              <a:t>Earnings</a:t>
            </a:r>
            <a:r>
              <a:rPr lang="en-US" dirty="0"/>
              <a:t> by Transition Path</a:t>
            </a:r>
            <a:br>
              <a:rPr lang="en-US" dirty="0"/>
            </a:br>
            <a:r>
              <a:rPr lang="en-US" sz="1400" dirty="0"/>
              <a:t>2000</a:t>
            </a:r>
            <a:r>
              <a:rPr lang="en-US" sz="1400" dirty="0">
                <a:latin typeface="Wingdings 3" panose="05040102010807070707" pitchFamily="18" charset="2"/>
              </a:rPr>
              <a:t>g</a:t>
            </a:r>
            <a:r>
              <a:rPr lang="en-US" sz="1400" dirty="0">
                <a:solidFill>
                  <a:srgbClr val="FF0000"/>
                </a:solidFill>
              </a:rPr>
              <a:t>2007</a:t>
            </a:r>
            <a:endParaRPr lang="en-US" dirty="0"/>
          </a:p>
        </p:txBody>
      </p:sp>
      <p:sp>
        <p:nvSpPr>
          <p:cNvPr id="3" name="Slide Number Placeholder 2">
            <a:extLst>
              <a:ext uri="{FF2B5EF4-FFF2-40B4-BE49-F238E27FC236}">
                <a16:creationId xmlns:a16="http://schemas.microsoft.com/office/drawing/2014/main" id="{8B8C1110-62EA-43B9-A27E-11B61905829C}"/>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30</a:t>
            </a:fld>
            <a:endParaRPr lang="en-GB" dirty="0"/>
          </a:p>
        </p:txBody>
      </p:sp>
      <p:pic>
        <p:nvPicPr>
          <p:cNvPr id="13" name="Picture 12">
            <a:extLst>
              <a:ext uri="{FF2B5EF4-FFF2-40B4-BE49-F238E27FC236}">
                <a16:creationId xmlns:a16="http://schemas.microsoft.com/office/drawing/2014/main" id="{95134CA4-819D-41AD-B9CB-139893480DA4}"/>
              </a:ext>
            </a:extLst>
          </p:cNvPr>
          <p:cNvPicPr>
            <a:picLocks noChangeAspect="1"/>
          </p:cNvPicPr>
          <p:nvPr/>
        </p:nvPicPr>
        <p:blipFill rotWithShape="1">
          <a:blip r:embed="rId2"/>
          <a:srcRect l="55023" t="37612" r="13444" b="21796"/>
          <a:stretch/>
        </p:blipFill>
        <p:spPr>
          <a:xfrm>
            <a:off x="4582159" y="1859280"/>
            <a:ext cx="4633213" cy="3583178"/>
          </a:xfrm>
          <a:prstGeom prst="rect">
            <a:avLst/>
          </a:prstGeom>
        </p:spPr>
      </p:pic>
      <p:pic>
        <p:nvPicPr>
          <p:cNvPr id="14" name="Picture 13">
            <a:extLst>
              <a:ext uri="{FF2B5EF4-FFF2-40B4-BE49-F238E27FC236}">
                <a16:creationId xmlns:a16="http://schemas.microsoft.com/office/drawing/2014/main" id="{EBD5C62F-479E-41DC-9D22-709CCE304719}"/>
              </a:ext>
            </a:extLst>
          </p:cNvPr>
          <p:cNvPicPr>
            <a:picLocks noChangeAspect="1"/>
          </p:cNvPicPr>
          <p:nvPr/>
        </p:nvPicPr>
        <p:blipFill rotWithShape="1">
          <a:blip r:embed="rId2"/>
          <a:srcRect l="18603" t="37612" r="50419" b="21796"/>
          <a:stretch/>
        </p:blipFill>
        <p:spPr>
          <a:xfrm>
            <a:off x="10159" y="1859279"/>
            <a:ext cx="4551683" cy="3583179"/>
          </a:xfrm>
          <a:prstGeom prst="rect">
            <a:avLst/>
          </a:prstGeom>
        </p:spPr>
      </p:pic>
      <p:sp>
        <p:nvSpPr>
          <p:cNvPr id="6" name="TextBox 5">
            <a:extLst>
              <a:ext uri="{FF2B5EF4-FFF2-40B4-BE49-F238E27FC236}">
                <a16:creationId xmlns:a16="http://schemas.microsoft.com/office/drawing/2014/main" id="{CF43D571-C177-4BDA-8691-8DF43589527F}"/>
              </a:ext>
            </a:extLst>
          </p:cNvPr>
          <p:cNvSpPr txBox="1"/>
          <p:nvPr/>
        </p:nvSpPr>
        <p:spPr>
          <a:xfrm>
            <a:off x="7731208" y="2819871"/>
            <a:ext cx="1412792" cy="830997"/>
          </a:xfrm>
          <a:prstGeom prst="rect">
            <a:avLst/>
          </a:prstGeom>
          <a:noFill/>
        </p:spPr>
        <p:txBody>
          <a:bodyPr wrap="square" rtlCol="0">
            <a:spAutoFit/>
          </a:bodyPr>
          <a:lstStyle/>
          <a:p>
            <a:r>
              <a:rPr lang="en-US" sz="1200" b="0" u="none" dirty="0">
                <a:solidFill>
                  <a:srgbClr val="FF0000"/>
                </a:solidFill>
                <a:latin typeface="Arial" panose="020B0604020202020204" pitchFamily="34" charset="0"/>
                <a:cs typeface="Arial" panose="020B0604020202020204" pitchFamily="34" charset="0"/>
              </a:rPr>
              <a:t>Median earnings growth universally lower with higher exposure</a:t>
            </a:r>
          </a:p>
        </p:txBody>
      </p:sp>
    </p:spTree>
    <p:extLst>
      <p:ext uri="{BB962C8B-B14F-4D97-AF65-F5344CB8AC3E}">
        <p14:creationId xmlns:p14="http://schemas.microsoft.com/office/powerpoint/2010/main" val="2640891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lstStyle/>
          <a:p>
            <a:r>
              <a:rPr lang="en-US" dirty="0">
                <a:solidFill>
                  <a:schemeClr val="bg1">
                    <a:lumMod val="65000"/>
                  </a:schemeClr>
                </a:solidFill>
              </a:rPr>
              <a:t>Introduction </a:t>
            </a:r>
          </a:p>
          <a:p>
            <a:endParaRPr lang="en-US" dirty="0"/>
          </a:p>
          <a:p>
            <a:r>
              <a:rPr lang="en-US" dirty="0">
                <a:solidFill>
                  <a:schemeClr val="bg1">
                    <a:lumMod val="65000"/>
                  </a:schemeClr>
                </a:solidFill>
              </a:rPr>
              <a:t>Data</a:t>
            </a:r>
          </a:p>
          <a:p>
            <a:endParaRPr lang="en-US" dirty="0">
              <a:solidFill>
                <a:schemeClr val="bg1">
                  <a:lumMod val="65000"/>
                </a:schemeClr>
              </a:solidFill>
            </a:endParaRPr>
          </a:p>
          <a:p>
            <a:r>
              <a:rPr lang="en-US" dirty="0">
                <a:solidFill>
                  <a:schemeClr val="bg1">
                    <a:lumMod val="65000"/>
                  </a:schemeClr>
                </a:solidFill>
              </a:rPr>
              <a:t>Reallocation after PNTR</a:t>
            </a:r>
          </a:p>
          <a:p>
            <a:endParaRPr lang="en-US" dirty="0">
              <a:solidFill>
                <a:schemeClr val="bg1">
                  <a:lumMod val="65000"/>
                </a:schemeClr>
              </a:solidFill>
            </a:endParaRPr>
          </a:p>
          <a:p>
            <a:r>
              <a:rPr lang="en-US" dirty="0">
                <a:solidFill>
                  <a:schemeClr val="accent6"/>
                </a:solidFill>
              </a:rPr>
              <a:t>PNTR and earnings: direct specification</a:t>
            </a:r>
          </a:p>
          <a:p>
            <a:endParaRPr lang="en-US" dirty="0">
              <a:solidFill>
                <a:schemeClr val="accent6"/>
              </a:solidFill>
            </a:endParaRPr>
          </a:p>
          <a:p>
            <a:r>
              <a:rPr lang="en-US" dirty="0">
                <a:solidFill>
                  <a:schemeClr val="bg1">
                    <a:lumMod val="65000"/>
                  </a:schemeClr>
                </a:solidFill>
              </a:rPr>
              <a:t>PNTR and earnings: IO specification</a:t>
            </a:r>
          </a:p>
          <a:p>
            <a:endParaRPr lang="en-US" dirty="0">
              <a:solidFill>
                <a:schemeClr val="bg1">
                  <a:lumMod val="65000"/>
                </a:schemeClr>
              </a:solidFill>
            </a:endParaRPr>
          </a:p>
          <a:p>
            <a:r>
              <a:rPr lang="en-US" dirty="0">
                <a:solidFill>
                  <a:schemeClr val="bg1">
                    <a:lumMod val="65000"/>
                  </a:schemeClr>
                </a:solidFill>
              </a:rPr>
              <a:t>Heterogenous impacts</a:t>
            </a:r>
          </a:p>
          <a:p>
            <a:endParaRPr lang="en-US" dirty="0">
              <a:solidFill>
                <a:schemeClr val="bg1">
                  <a:lumMod val="65000"/>
                </a:schemeClr>
              </a:solidFill>
            </a:endParaRPr>
          </a:p>
          <a:p>
            <a:r>
              <a:rPr lang="en-US" dirty="0">
                <a:solidFill>
                  <a:schemeClr val="bg1">
                    <a:lumMod val="65000"/>
                  </a:schemeClr>
                </a:solidFill>
              </a:rPr>
              <a:t>Alternate specifications</a:t>
            </a:r>
          </a:p>
          <a:p>
            <a:pPr marL="0" indent="0">
              <a:buNone/>
            </a:pPr>
            <a:endParaRPr lang="en-US" dirty="0">
              <a:solidFill>
                <a:schemeClr val="bg1">
                  <a:lumMod val="65000"/>
                </a:schemeClr>
              </a:solidFill>
            </a:endParaRPr>
          </a:p>
          <a:p>
            <a:r>
              <a:rPr lang="en-US" dirty="0">
                <a:solidFill>
                  <a:schemeClr val="bg1">
                    <a:lumMod val="65000"/>
                  </a:schemeClr>
                </a:solidFill>
              </a:rPr>
              <a:t>Conclusion</a:t>
            </a:r>
          </a:p>
          <a:p>
            <a:endParaRPr lang="en-US" dirty="0">
              <a:solidFill>
                <a:schemeClr val="bg1">
                  <a:lumMod val="50000"/>
                </a:schemeClr>
              </a:solidFill>
            </a:endParaRPr>
          </a:p>
          <a:p>
            <a:pPr marL="0" indent="0">
              <a:buNone/>
            </a:pPr>
            <a:endParaRPr lang="en-US" dirty="0">
              <a:solidFill>
                <a:schemeClr val="bg1">
                  <a:lumMod val="50000"/>
                </a:schemeClr>
              </a:solidFill>
            </a:endParaRPr>
          </a:p>
          <a:p>
            <a:endParaRPr lang="en-US" dirty="0"/>
          </a:p>
        </p:txBody>
      </p:sp>
      <p:sp>
        <p:nvSpPr>
          <p:cNvPr id="4" name="Slide Number Placeholder 3"/>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31</a:t>
            </a:fld>
            <a:endParaRPr lang="en-GB" dirty="0"/>
          </a:p>
        </p:txBody>
      </p:sp>
    </p:spTree>
    <p:extLst>
      <p:ext uri="{BB962C8B-B14F-4D97-AF65-F5344CB8AC3E}">
        <p14:creationId xmlns:p14="http://schemas.microsoft.com/office/powerpoint/2010/main" val="36719837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PNTR</a:t>
            </a:r>
            <a:endParaRPr lang="en-US" sz="1600" dirty="0">
              <a:solidFill>
                <a:srgbClr val="00B0F0"/>
              </a:solidFill>
            </a:endParaRP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354013" y="1089025"/>
                <a:ext cx="8437562" cy="5472549"/>
              </a:xfrm>
            </p:spPr>
            <p:txBody>
              <a:bodyPr/>
              <a:lstStyle/>
              <a:p>
                <a:r>
                  <a:rPr lang="en-US" dirty="0"/>
                  <a:t>US grants China Permanent Normal Trade Relations (PNTR) in 2000</a:t>
                </a:r>
              </a:p>
              <a:p>
                <a:pPr lvl="1"/>
                <a:r>
                  <a:rPr lang="en-US" dirty="0"/>
                  <a:t>Ends regime of </a:t>
                </a:r>
                <a:r>
                  <a:rPr lang="en-US" i="1" u="sng" dirty="0"/>
                  <a:t>annual</a:t>
                </a:r>
                <a:r>
                  <a:rPr lang="en-US" dirty="0"/>
                  <a:t> renewal of access to MFN import tariffs</a:t>
                </a:r>
              </a:p>
              <a:p>
                <a:pPr lvl="1"/>
                <a:r>
                  <a:rPr lang="en-US" dirty="0"/>
                  <a:t>Effectively eliminate possibility of a trade war (until Trump)</a:t>
                </a:r>
              </a:p>
              <a:p>
                <a:pPr lvl="1"/>
                <a:r>
                  <a:rPr lang="en-US" dirty="0"/>
                  <a:t>Increases firms’ incentive to integrate US and Chinese economies</a:t>
                </a:r>
              </a:p>
              <a:p>
                <a:endParaRPr lang="en-US" dirty="0"/>
              </a:p>
              <a:p>
                <a:r>
                  <a:rPr lang="en-US" dirty="0"/>
                  <a:t>Exposure of industry </a:t>
                </a:r>
                <a:r>
                  <a:rPr lang="en-US" dirty="0" err="1"/>
                  <a:t>i</a:t>
                </a:r>
                <a:r>
                  <a:rPr lang="en-US" dirty="0"/>
                  <a:t> is the “NTR Gap”, i.e., </a:t>
                </a:r>
              </a:p>
              <a:p>
                <a:endParaRPr lang="en-US" dirty="0"/>
              </a:p>
              <a:p>
                <a:pPr marL="0" indent="0">
                  <a:buNone/>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𝑁𝑇𝑅</m:t>
                      </m:r>
                      <m:r>
                        <a:rPr lang="en-US" i="1">
                          <a:latin typeface="Cambria Math" panose="02040503050406030204" pitchFamily="18" charset="0"/>
                        </a:rPr>
                        <m:t> </m:t>
                      </m:r>
                      <m:r>
                        <a:rPr lang="en-US" i="1">
                          <a:latin typeface="Cambria Math" panose="02040503050406030204" pitchFamily="18" charset="0"/>
                        </a:rPr>
                        <m:t>𝐺𝑎</m:t>
                      </m:r>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𝑖</m:t>
                          </m:r>
                        </m:sub>
                      </m:sSub>
                      <m:r>
                        <a:rPr lang="en-US" i="1">
                          <a:latin typeface="Cambria Math" panose="02040503050406030204" pitchFamily="18" charset="0"/>
                        </a:rPr>
                        <m:t>=</m:t>
                      </m:r>
                      <m:r>
                        <a:rPr lang="en-US" i="1">
                          <a:latin typeface="Cambria Math" panose="02040503050406030204" pitchFamily="18" charset="0"/>
                        </a:rPr>
                        <m:t>𝑁𝑜𝑛</m:t>
                      </m:r>
                      <m:r>
                        <a:rPr lang="en-US" i="1">
                          <a:latin typeface="Cambria Math" panose="02040503050406030204" pitchFamily="18" charset="0"/>
                        </a:rPr>
                        <m:t> </m:t>
                      </m:r>
                      <m:r>
                        <a:rPr lang="en-US" i="1">
                          <a:latin typeface="Cambria Math" panose="02040503050406030204" pitchFamily="18" charset="0"/>
                        </a:rPr>
                        <m:t>𝑁𝑇𝑅</m:t>
                      </m:r>
                      <m:r>
                        <a:rPr lang="en-US" i="1">
                          <a:latin typeface="Cambria Math" panose="02040503050406030204" pitchFamily="18" charset="0"/>
                        </a:rPr>
                        <m:t> </m:t>
                      </m:r>
                      <m:r>
                        <a:rPr lang="en-US" i="1">
                          <a:latin typeface="Cambria Math" panose="02040503050406030204" pitchFamily="18" charset="0"/>
                        </a:rPr>
                        <m:t>𝑅𝑎𝑡</m:t>
                      </m:r>
                      <m:sSub>
                        <m:sSubPr>
                          <m:ctrlPr>
                            <a:rPr lang="en-US" i="1">
                              <a:latin typeface="Cambria Math" panose="02040503050406030204" pitchFamily="18" charset="0"/>
                            </a:rPr>
                          </m:ctrlPr>
                        </m:sSubPr>
                        <m:e>
                          <m:r>
                            <a:rPr lang="en-US" i="1">
                              <a:latin typeface="Cambria Math" panose="02040503050406030204" pitchFamily="18" charset="0"/>
                            </a:rPr>
                            <m:t>𝑒</m:t>
                          </m:r>
                        </m:e>
                        <m:sub>
                          <m:r>
                            <a:rPr lang="en-US" i="1">
                              <a:latin typeface="Cambria Math" panose="02040503050406030204" pitchFamily="18" charset="0"/>
                            </a:rPr>
                            <m:t>𝑖</m:t>
                          </m:r>
                        </m:sub>
                      </m:sSub>
                      <m:r>
                        <a:rPr lang="en-US" i="1">
                          <a:latin typeface="Cambria Math" panose="02040503050406030204" pitchFamily="18" charset="0"/>
                        </a:rPr>
                        <m:t>−</m:t>
                      </m:r>
                      <m:r>
                        <a:rPr lang="en-US" i="1">
                          <a:latin typeface="Cambria Math" panose="02040503050406030204" pitchFamily="18" charset="0"/>
                        </a:rPr>
                        <m:t>𝑁𝑇𝑅</m:t>
                      </m:r>
                      <m:r>
                        <a:rPr lang="en-US" i="1">
                          <a:latin typeface="Cambria Math" panose="02040503050406030204" pitchFamily="18" charset="0"/>
                        </a:rPr>
                        <m:t> </m:t>
                      </m:r>
                      <m:r>
                        <a:rPr lang="en-US" i="1">
                          <a:latin typeface="Cambria Math" panose="02040503050406030204" pitchFamily="18" charset="0"/>
                        </a:rPr>
                        <m:t>𝑅𝑎𝑡</m:t>
                      </m:r>
                      <m:sSub>
                        <m:sSubPr>
                          <m:ctrlPr>
                            <a:rPr lang="en-US" i="1">
                              <a:latin typeface="Cambria Math" panose="02040503050406030204" pitchFamily="18" charset="0"/>
                            </a:rPr>
                          </m:ctrlPr>
                        </m:sSubPr>
                        <m:e>
                          <m:r>
                            <a:rPr lang="en-US" i="1">
                              <a:latin typeface="Cambria Math" panose="02040503050406030204" pitchFamily="18" charset="0"/>
                            </a:rPr>
                            <m:t>𝑒</m:t>
                          </m:r>
                        </m:e>
                        <m:sub>
                          <m:r>
                            <a:rPr lang="en-US" i="1">
                              <a:latin typeface="Cambria Math" panose="02040503050406030204" pitchFamily="18" charset="0"/>
                            </a:rPr>
                            <m:t>𝑖</m:t>
                          </m:r>
                        </m:sub>
                      </m:sSub>
                    </m:oMath>
                  </m:oMathPara>
                </a14:m>
                <a:endParaRPr lang="en-US" dirty="0"/>
              </a:p>
              <a:p>
                <a:endParaRPr lang="en-US" dirty="0"/>
              </a:p>
              <a:p>
                <a:endParaRPr lang="en-US" dirty="0"/>
              </a:p>
              <a:p>
                <a:endParaRPr lang="en-US"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354013" y="1089025"/>
                <a:ext cx="8437562" cy="5472549"/>
              </a:xfrm>
              <a:blipFill>
                <a:blip r:embed="rId3"/>
                <a:stretch>
                  <a:fillRect l="-650" t="-557"/>
                </a:stretch>
              </a:blipFill>
            </p:spPr>
            <p:txBody>
              <a:bodyPr/>
              <a:lstStyle/>
              <a:p>
                <a:r>
                  <a:rPr lang="en-US">
                    <a:noFill/>
                  </a:rPr>
                  <a:t> </a:t>
                </a:r>
              </a:p>
            </p:txBody>
          </p:sp>
        </mc:Fallback>
      </mc:AlternateContent>
      <p:sp>
        <p:nvSpPr>
          <p:cNvPr id="4" name="Slide Number Placeholder 3"/>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32</a:t>
            </a:fld>
            <a:endParaRPr lang="en-GB" dirty="0"/>
          </a:p>
        </p:txBody>
      </p:sp>
      <p:sp>
        <p:nvSpPr>
          <p:cNvPr id="5" name="TextBox 4">
            <a:extLst>
              <a:ext uri="{FF2B5EF4-FFF2-40B4-BE49-F238E27FC236}">
                <a16:creationId xmlns:a16="http://schemas.microsoft.com/office/drawing/2014/main" id="{B9DE9581-C3B8-091F-E317-1061466A543B}"/>
              </a:ext>
            </a:extLst>
          </p:cNvPr>
          <p:cNvSpPr txBox="1"/>
          <p:nvPr/>
        </p:nvSpPr>
        <p:spPr>
          <a:xfrm>
            <a:off x="5531715" y="4486010"/>
            <a:ext cx="1398475" cy="600164"/>
          </a:xfrm>
          <a:prstGeom prst="rect">
            <a:avLst/>
          </a:prstGeom>
          <a:noFill/>
        </p:spPr>
        <p:txBody>
          <a:bodyPr wrap="square" rtlCol="0">
            <a:spAutoFit/>
          </a:bodyPr>
          <a:lstStyle/>
          <a:p>
            <a:pPr algn="ctr"/>
            <a:r>
              <a:rPr lang="en-US" sz="1100" b="0" u="none" dirty="0">
                <a:solidFill>
                  <a:srgbClr val="0000FF"/>
                </a:solidFill>
                <a:latin typeface="Arial" panose="020B0604020202020204" pitchFamily="34" charset="0"/>
                <a:cs typeface="Arial" panose="020B0604020202020204" pitchFamily="34" charset="0"/>
              </a:rPr>
              <a:t>Low Tariff Rate Under Annual Renewal</a:t>
            </a:r>
          </a:p>
        </p:txBody>
      </p:sp>
      <p:cxnSp>
        <p:nvCxnSpPr>
          <p:cNvPr id="7" name="Straight Arrow Connector 6">
            <a:extLst>
              <a:ext uri="{FF2B5EF4-FFF2-40B4-BE49-F238E27FC236}">
                <a16:creationId xmlns:a16="http://schemas.microsoft.com/office/drawing/2014/main" id="{17D57E5A-4AB2-291D-5B10-2CE58C338A8F}"/>
              </a:ext>
            </a:extLst>
          </p:cNvPr>
          <p:cNvCxnSpPr>
            <a:cxnSpLocks/>
          </p:cNvCxnSpPr>
          <p:nvPr/>
        </p:nvCxnSpPr>
        <p:spPr bwMode="auto">
          <a:xfrm flipV="1">
            <a:off x="6230952" y="4001762"/>
            <a:ext cx="0" cy="490027"/>
          </a:xfrm>
          <a:prstGeom prst="straightConnector1">
            <a:avLst/>
          </a:prstGeom>
          <a:solidFill>
            <a:schemeClr val="accent1"/>
          </a:solidFill>
          <a:ln w="9525" cap="flat" cmpd="sng" algn="ctr">
            <a:solidFill>
              <a:srgbClr val="0000FF"/>
            </a:solidFill>
            <a:prstDash val="solid"/>
            <a:round/>
            <a:headEnd type="none" w="med" len="med"/>
            <a:tailEnd type="triangle"/>
          </a:ln>
          <a:effectLst/>
        </p:spPr>
      </p:cxnSp>
      <p:sp>
        <p:nvSpPr>
          <p:cNvPr id="11" name="TextBox 10">
            <a:extLst>
              <a:ext uri="{FF2B5EF4-FFF2-40B4-BE49-F238E27FC236}">
                <a16:creationId xmlns:a16="http://schemas.microsoft.com/office/drawing/2014/main" id="{E264B8C2-8A65-A3E8-D722-11F8C2D33EF5}"/>
              </a:ext>
            </a:extLst>
          </p:cNvPr>
          <p:cNvSpPr txBox="1"/>
          <p:nvPr/>
        </p:nvSpPr>
        <p:spPr>
          <a:xfrm>
            <a:off x="3872762" y="4486010"/>
            <a:ext cx="1398475" cy="600164"/>
          </a:xfrm>
          <a:prstGeom prst="rect">
            <a:avLst/>
          </a:prstGeom>
          <a:noFill/>
        </p:spPr>
        <p:txBody>
          <a:bodyPr wrap="square" rtlCol="0">
            <a:spAutoFit/>
          </a:bodyPr>
          <a:lstStyle/>
          <a:p>
            <a:pPr algn="ctr"/>
            <a:r>
              <a:rPr lang="en-US" sz="1100" b="0" u="none" dirty="0">
                <a:solidFill>
                  <a:srgbClr val="0000FF"/>
                </a:solidFill>
                <a:latin typeface="Arial" panose="020B0604020202020204" pitchFamily="34" charset="0"/>
                <a:cs typeface="Arial" panose="020B0604020202020204" pitchFamily="34" charset="0"/>
              </a:rPr>
              <a:t>High Tariff Rate If Annual Renewal Fails</a:t>
            </a:r>
          </a:p>
        </p:txBody>
      </p:sp>
      <p:cxnSp>
        <p:nvCxnSpPr>
          <p:cNvPr id="12" name="Straight Arrow Connector 11">
            <a:extLst>
              <a:ext uri="{FF2B5EF4-FFF2-40B4-BE49-F238E27FC236}">
                <a16:creationId xmlns:a16="http://schemas.microsoft.com/office/drawing/2014/main" id="{7FAB5DE4-010F-0C53-0404-E14EC5AB58C6}"/>
              </a:ext>
            </a:extLst>
          </p:cNvPr>
          <p:cNvCxnSpPr>
            <a:cxnSpLocks/>
          </p:cNvCxnSpPr>
          <p:nvPr/>
        </p:nvCxnSpPr>
        <p:spPr bwMode="auto">
          <a:xfrm flipV="1">
            <a:off x="4571999" y="4001762"/>
            <a:ext cx="0" cy="490027"/>
          </a:xfrm>
          <a:prstGeom prst="straightConnector1">
            <a:avLst/>
          </a:prstGeom>
          <a:solidFill>
            <a:schemeClr val="accent1"/>
          </a:solidFill>
          <a:ln w="9525" cap="flat" cmpd="sng" algn="ctr">
            <a:solidFill>
              <a:srgbClr val="0000FF"/>
            </a:solidFill>
            <a:prstDash val="solid"/>
            <a:round/>
            <a:headEnd type="none" w="med" len="med"/>
            <a:tailEnd type="triangle"/>
          </a:ln>
          <a:effectLst/>
        </p:spPr>
      </p:cxnSp>
    </p:spTree>
    <p:extLst>
      <p:ext uri="{BB962C8B-B14F-4D97-AF65-F5344CB8AC3E}">
        <p14:creationId xmlns:p14="http://schemas.microsoft.com/office/powerpoint/2010/main" val="1397083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subTnLst>
                                    <p:animClr clrSpc="rgb" dir="cw">
                                      <p:cBhvr override="childStyle">
                                        <p:cTn dur="1" fill="hold" display="0" masterRel="nextClick" afterEffect="1"/>
                                        <p:tgtEl>
                                          <p:spTgt spid="5"/>
                                        </p:tgtEl>
                                        <p:attrNameLst>
                                          <p:attrName>ppt_c</p:attrName>
                                        </p:attrNameLst>
                                      </p:cBhvr>
                                      <p:to>
                                        <a:schemeClr val="bg2"/>
                                      </p:to>
                                    </p:animClr>
                                  </p:subTnLst>
                                </p:cTn>
                              </p:par>
                              <p:par>
                                <p:cTn id="25" presetID="1"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subTnLst>
                                    <p:animClr clrSpc="rgb" dir="cw">
                                      <p:cBhvr override="childStyle">
                                        <p:cTn dur="1" fill="hold" display="0" masterRel="nextClick" afterEffect="1"/>
                                        <p:tgtEl>
                                          <p:spTgt spid="11"/>
                                        </p:tgtEl>
                                        <p:attrNameLst>
                                          <p:attrName>ppt_c</p:attrName>
                                        </p:attrNameLst>
                                      </p:cBhvr>
                                      <p:to>
                                        <a:schemeClr val="bg2"/>
                                      </p:to>
                                    </p:animClr>
                                  </p:subTnLst>
                                </p:cTn>
                              </p:par>
                              <p:par>
                                <p:cTn id="31" presetID="1" presetClass="entr" presetSubtype="0" fill="hold" nodeType="withEffect">
                                  <p:stCondLst>
                                    <p:cond delay="0"/>
                                  </p:stCondLst>
                                  <p:childTnLst>
                                    <p:set>
                                      <p:cBhvr>
                                        <p:cTn id="3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p:bldP spid="11"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Two Dimensions of Exposure </a:t>
            </a:r>
            <a:endParaRPr lang="en-US" sz="1600" dirty="0">
              <a:solidFill>
                <a:srgbClr val="00B0F0"/>
              </a:solidFill>
            </a:endParaRP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354013" y="1089025"/>
                <a:ext cx="8437562" cy="5472549"/>
              </a:xfrm>
            </p:spPr>
            <p:txBody>
              <a:bodyPr/>
              <a:lstStyle/>
              <a:p>
                <a:endParaRPr lang="en-US" dirty="0"/>
              </a:p>
              <a:p>
                <a:r>
                  <a:rPr lang="en-US" dirty="0"/>
                  <a:t> </a:t>
                </a:r>
                <a:r>
                  <a:rPr lang="en-US" dirty="0">
                    <a:solidFill>
                      <a:srgbClr val="00B0F0"/>
                    </a:solidFill>
                  </a:rPr>
                  <a:t>Industry Exposure:</a:t>
                </a:r>
                <a:r>
                  <a:rPr lang="en-US" dirty="0"/>
                  <a:t> </a:t>
                </a:r>
                <a:r>
                  <a:rPr lang="en-US" dirty="0">
                    <a:solidFill>
                      <a:schemeClr val="accent6"/>
                    </a:solidFill>
                  </a:rPr>
                  <a:t>captures industry-switching frictions</a:t>
                </a:r>
              </a:p>
              <a:p>
                <a:pPr lvl="1"/>
                <a:endParaRPr lang="en-US" dirty="0"/>
              </a:p>
              <a:p>
                <a:pPr marL="457200" lvl="1" indent="0">
                  <a:buNone/>
                </a:pPr>
                <a14:m>
                  <m:oMathPara xmlns:m="http://schemas.openxmlformats.org/officeDocument/2006/math">
                    <m:oMathParaPr>
                      <m:jc m:val="center"/>
                    </m:oMathParaPr>
                    <m:oMath xmlns:m="http://schemas.openxmlformats.org/officeDocument/2006/math">
                      <m:r>
                        <a:rPr lang="en-US" b="0" i="1" smtClean="0">
                          <a:latin typeface="Cambria Math" panose="02040503050406030204" pitchFamily="18" charset="0"/>
                        </a:rPr>
                        <m:t>𝑁𝑇𝑅</m:t>
                      </m:r>
                      <m:r>
                        <a:rPr lang="en-US" b="0" i="1" smtClean="0">
                          <a:latin typeface="Cambria Math" panose="02040503050406030204" pitchFamily="18" charset="0"/>
                        </a:rPr>
                        <m:t> </m:t>
                      </m:r>
                      <m:r>
                        <a:rPr lang="en-US" b="0" i="1" smtClean="0">
                          <a:latin typeface="Cambria Math" panose="02040503050406030204" pitchFamily="18" charset="0"/>
                        </a:rPr>
                        <m:t>𝐺𝑎</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𝑝</m:t>
                          </m:r>
                        </m:e>
                        <m:sub>
                          <m:r>
                            <a:rPr lang="en-US" b="0" i="1" smtClean="0">
                              <a:latin typeface="Cambria Math" panose="02040503050406030204" pitchFamily="18" charset="0"/>
                            </a:rPr>
                            <m:t>𝑖</m:t>
                          </m:r>
                        </m:sub>
                      </m:sSub>
                      <m:r>
                        <a:rPr lang="en-US" b="0" i="1" smtClean="0">
                          <a:latin typeface="Cambria Math" panose="02040503050406030204" pitchFamily="18" charset="0"/>
                        </a:rPr>
                        <m:t>=</m:t>
                      </m:r>
                      <m:r>
                        <a:rPr lang="en-US" b="0" i="1" smtClean="0">
                          <a:latin typeface="Cambria Math" panose="02040503050406030204" pitchFamily="18" charset="0"/>
                        </a:rPr>
                        <m:t>𝑁𝑜𝑛</m:t>
                      </m:r>
                      <m:r>
                        <a:rPr lang="en-US" b="0" i="1" smtClean="0">
                          <a:latin typeface="Cambria Math" panose="02040503050406030204" pitchFamily="18" charset="0"/>
                        </a:rPr>
                        <m:t> </m:t>
                      </m:r>
                      <m:r>
                        <a:rPr lang="en-US" b="0" i="1" smtClean="0">
                          <a:latin typeface="Cambria Math" panose="02040503050406030204" pitchFamily="18" charset="0"/>
                        </a:rPr>
                        <m:t>𝑁𝑇𝑅</m:t>
                      </m:r>
                      <m:r>
                        <a:rPr lang="en-US" b="0" i="1" smtClean="0">
                          <a:latin typeface="Cambria Math" panose="02040503050406030204" pitchFamily="18" charset="0"/>
                        </a:rPr>
                        <m:t> </m:t>
                      </m:r>
                      <m:r>
                        <a:rPr lang="en-US" b="0" i="1" smtClean="0">
                          <a:latin typeface="Cambria Math" panose="02040503050406030204" pitchFamily="18" charset="0"/>
                        </a:rPr>
                        <m:t>𝑅𝑎𝑡</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𝑒</m:t>
                          </m:r>
                        </m:e>
                        <m:sub>
                          <m:r>
                            <a:rPr lang="en-US" b="0" i="1" smtClean="0">
                              <a:latin typeface="Cambria Math" panose="02040503050406030204" pitchFamily="18" charset="0"/>
                            </a:rPr>
                            <m:t>𝑖</m:t>
                          </m:r>
                        </m:sub>
                      </m:sSub>
                      <m:r>
                        <a:rPr lang="en-US" b="0" i="1" smtClean="0">
                          <a:latin typeface="Cambria Math" panose="02040503050406030204" pitchFamily="18" charset="0"/>
                        </a:rPr>
                        <m:t>−</m:t>
                      </m:r>
                      <m:r>
                        <a:rPr lang="en-US" b="0" i="1" smtClean="0">
                          <a:latin typeface="Cambria Math" panose="02040503050406030204" pitchFamily="18" charset="0"/>
                        </a:rPr>
                        <m:t>𝑁𝑇𝑅</m:t>
                      </m:r>
                      <m:r>
                        <a:rPr lang="en-US" b="0" i="1" smtClean="0">
                          <a:latin typeface="Cambria Math" panose="02040503050406030204" pitchFamily="18" charset="0"/>
                        </a:rPr>
                        <m:t> </m:t>
                      </m:r>
                      <m:r>
                        <a:rPr lang="en-US" b="0" i="1" smtClean="0">
                          <a:latin typeface="Cambria Math" panose="02040503050406030204" pitchFamily="18" charset="0"/>
                        </a:rPr>
                        <m:t>𝑅𝑎𝑡</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𝑒</m:t>
                          </m:r>
                        </m:e>
                        <m:sub>
                          <m:r>
                            <a:rPr lang="en-US" b="0" i="1" smtClean="0">
                              <a:latin typeface="Cambria Math" panose="02040503050406030204" pitchFamily="18" charset="0"/>
                            </a:rPr>
                            <m:t>𝑖</m:t>
                          </m:r>
                        </m:sub>
                      </m:sSub>
                    </m:oMath>
                  </m:oMathPara>
                </a14:m>
                <a:endParaRPr lang="en-US" b="0" dirty="0"/>
              </a:p>
              <a:p>
                <a:pPr lvl="1"/>
                <a:endParaRPr lang="en-US" dirty="0"/>
              </a:p>
              <a:p>
                <a:pPr lvl="1"/>
                <a:endParaRPr lang="en-US" dirty="0"/>
              </a:p>
              <a:p>
                <a:pPr>
                  <a:spcAft>
                    <a:spcPts val="600"/>
                  </a:spcAft>
                </a:pPr>
                <a:r>
                  <a:rPr lang="en-US" dirty="0"/>
                  <a:t> </a:t>
                </a:r>
                <a:r>
                  <a:rPr lang="en-US" dirty="0">
                    <a:solidFill>
                      <a:srgbClr val="00B0F0"/>
                    </a:solidFill>
                  </a:rPr>
                  <a:t>County Exposure</a:t>
                </a:r>
                <a:r>
                  <a:rPr lang="en-US" dirty="0">
                    <a:solidFill>
                      <a:schemeClr val="accent6"/>
                    </a:solidFill>
                  </a:rPr>
                  <a:t>: captures spatial frictions </a:t>
                </a:r>
              </a:p>
              <a:p>
                <a:pPr>
                  <a:spcAft>
                    <a:spcPts val="600"/>
                  </a:spcAft>
                </a:pPr>
                <a:endParaRPr lang="en-US" dirty="0">
                  <a:solidFill>
                    <a:schemeClr val="accent6"/>
                  </a:solidFill>
                </a:endParaRPr>
              </a:p>
              <a:p>
                <a:pPr marL="457200" lvl="1" indent="0">
                  <a:buNone/>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𝑁𝑇𝑅</m:t>
                      </m:r>
                      <m:r>
                        <a:rPr lang="en-US" i="1">
                          <a:latin typeface="Cambria Math" panose="02040503050406030204" pitchFamily="18" charset="0"/>
                        </a:rPr>
                        <m:t> </m:t>
                      </m:r>
                      <m:r>
                        <a:rPr lang="en-US" i="1">
                          <a:latin typeface="Cambria Math" panose="02040503050406030204" pitchFamily="18" charset="0"/>
                        </a:rPr>
                        <m:t>𝐺𝑎</m:t>
                      </m:r>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b="0" i="1" smtClean="0">
                              <a:latin typeface="Cambria Math" panose="02040503050406030204" pitchFamily="18" charset="0"/>
                            </a:rPr>
                            <m:t>𝑐</m:t>
                          </m:r>
                        </m:sub>
                      </m:sSub>
                      <m:r>
                        <a:rPr lang="en-US" i="1">
                          <a:latin typeface="Cambria Math" panose="02040503050406030204" pitchFamily="18" charset="0"/>
                        </a:rPr>
                        <m:t>=</m:t>
                      </m:r>
                      <m:nary>
                        <m:naryPr>
                          <m:chr m:val="∑"/>
                          <m:supHide m:val="on"/>
                          <m:ctrlPr>
                            <a:rPr lang="en-US" b="0" i="1" smtClean="0">
                              <a:latin typeface="Cambria Math" panose="02040503050406030204" pitchFamily="18" charset="0"/>
                            </a:rPr>
                          </m:ctrlPr>
                        </m:naryPr>
                        <m:sub>
                          <m:r>
                            <a:rPr lang="en-US" b="0" i="1" smtClean="0">
                              <a:latin typeface="Cambria Math" panose="02040503050406030204" pitchFamily="18" charset="0"/>
                            </a:rPr>
                            <m:t>𝑖</m:t>
                          </m:r>
                        </m:sub>
                        <m:sup/>
                        <m:e>
                          <m:f>
                            <m:fPr>
                              <m:ctrlPr>
                                <a:rPr lang="en-US" b="0" i="1" smtClean="0">
                                  <a:latin typeface="Cambria Math" panose="02040503050406030204" pitchFamily="18" charset="0"/>
                                </a:rPr>
                              </m:ctrlPr>
                            </m:fPr>
                            <m:num>
                              <m:r>
                                <a:rPr lang="en-US" b="0" i="1" smtClean="0">
                                  <a:latin typeface="Cambria Math" panose="02040503050406030204" pitchFamily="18" charset="0"/>
                                </a:rPr>
                                <m:t>𝐸𝑚</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𝑝</m:t>
                                  </m:r>
                                </m:e>
                                <m:sub>
                                  <m:r>
                                    <a:rPr lang="en-US" b="0" i="1" smtClean="0">
                                      <a:latin typeface="Cambria Math" panose="02040503050406030204" pitchFamily="18" charset="0"/>
                                    </a:rPr>
                                    <m:t>𝑖𝑐</m:t>
                                  </m:r>
                                </m:sub>
                                <m:sup>
                                  <m:r>
                                    <a:rPr lang="en-US" b="0" i="1" smtClean="0">
                                      <a:latin typeface="Cambria Math" panose="02040503050406030204" pitchFamily="18" charset="0"/>
                                    </a:rPr>
                                    <m:t>1990</m:t>
                                  </m:r>
                                </m:sup>
                              </m:sSubSup>
                            </m:num>
                            <m:den>
                              <m:r>
                                <a:rPr lang="en-US" b="0" i="1" smtClean="0">
                                  <a:latin typeface="Cambria Math" panose="02040503050406030204" pitchFamily="18" charset="0"/>
                                </a:rPr>
                                <m:t>𝐸𝑚</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𝑝</m:t>
                                  </m:r>
                                </m:e>
                                <m:sub>
                                  <m:r>
                                    <a:rPr lang="en-US" b="0" i="1" smtClean="0">
                                      <a:latin typeface="Cambria Math" panose="02040503050406030204" pitchFamily="18" charset="0"/>
                                    </a:rPr>
                                    <m:t>𝑐</m:t>
                                  </m:r>
                                </m:sub>
                                <m:sup>
                                  <m:r>
                                    <a:rPr lang="en-US" b="0" i="1" smtClean="0">
                                      <a:latin typeface="Cambria Math" panose="02040503050406030204" pitchFamily="18" charset="0"/>
                                    </a:rPr>
                                    <m:t>1990</m:t>
                                  </m:r>
                                </m:sup>
                              </m:sSubSup>
                            </m:den>
                          </m:f>
                          <m:r>
                            <a:rPr lang="en-US" b="0" i="1" smtClean="0">
                              <a:latin typeface="Cambria Math" panose="02040503050406030204" pitchFamily="18" charset="0"/>
                            </a:rPr>
                            <m:t>𝑁𝑇𝑅</m:t>
                          </m:r>
                          <m:r>
                            <a:rPr lang="en-US" b="0" i="1" smtClean="0">
                              <a:latin typeface="Cambria Math" panose="02040503050406030204" pitchFamily="18" charset="0"/>
                            </a:rPr>
                            <m:t> </m:t>
                          </m:r>
                          <m:r>
                            <a:rPr lang="en-US" b="0" i="1" smtClean="0">
                              <a:latin typeface="Cambria Math" panose="02040503050406030204" pitchFamily="18" charset="0"/>
                            </a:rPr>
                            <m:t>𝐺𝑎</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𝑝</m:t>
                              </m:r>
                            </m:e>
                            <m:sub>
                              <m:r>
                                <a:rPr lang="en-US" b="0" i="1" smtClean="0">
                                  <a:latin typeface="Cambria Math" panose="02040503050406030204" pitchFamily="18" charset="0"/>
                                </a:rPr>
                                <m:t>𝑖</m:t>
                              </m:r>
                            </m:sub>
                          </m:sSub>
                        </m:e>
                      </m:nary>
                    </m:oMath>
                  </m:oMathPara>
                </a14:m>
                <a:endParaRPr lang="en-US" dirty="0"/>
              </a:p>
              <a:p>
                <a:endParaRPr lang="en-US" dirty="0"/>
              </a:p>
              <a:p>
                <a:endParaRPr lang="en-US"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354013" y="1089025"/>
                <a:ext cx="8437562" cy="5472549"/>
              </a:xfrm>
              <a:blipFill>
                <a:blip r:embed="rId3"/>
                <a:stretch>
                  <a:fillRect l="-650"/>
                </a:stretch>
              </a:blipFill>
            </p:spPr>
            <p:txBody>
              <a:bodyPr/>
              <a:lstStyle/>
              <a:p>
                <a:r>
                  <a:rPr lang="en-US">
                    <a:noFill/>
                  </a:rPr>
                  <a:t> </a:t>
                </a:r>
              </a:p>
            </p:txBody>
          </p:sp>
        </mc:Fallback>
      </mc:AlternateContent>
      <p:sp>
        <p:nvSpPr>
          <p:cNvPr id="4" name="Slide Number Placeholder 3"/>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33</a:t>
            </a:fld>
            <a:endParaRPr lang="en-GB" dirty="0"/>
          </a:p>
        </p:txBody>
      </p:sp>
    </p:spTree>
    <p:extLst>
      <p:ext uri="{BB962C8B-B14F-4D97-AF65-F5344CB8AC3E}">
        <p14:creationId xmlns:p14="http://schemas.microsoft.com/office/powerpoint/2010/main" val="2037168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7FF9742-9B2B-431C-A3FC-5FE4363F99EA}"/>
              </a:ext>
            </a:extLst>
          </p:cNvPr>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34</a:t>
            </a:fld>
            <a:endParaRPr lang="en-GB" dirty="0"/>
          </a:p>
        </p:txBody>
      </p:sp>
      <p:pic>
        <p:nvPicPr>
          <p:cNvPr id="5" name="Picture 4">
            <a:extLst>
              <a:ext uri="{FF2B5EF4-FFF2-40B4-BE49-F238E27FC236}">
                <a16:creationId xmlns:a16="http://schemas.microsoft.com/office/drawing/2014/main" id="{D0187F46-8F37-45CE-A64C-D0C7279CB234}"/>
              </a:ext>
            </a:extLst>
          </p:cNvPr>
          <p:cNvPicPr>
            <a:picLocks noChangeAspect="1"/>
          </p:cNvPicPr>
          <p:nvPr/>
        </p:nvPicPr>
        <p:blipFill rotWithShape="1">
          <a:blip r:embed="rId3"/>
          <a:srcRect b="9061"/>
          <a:stretch/>
        </p:blipFill>
        <p:spPr>
          <a:xfrm>
            <a:off x="1541048" y="630720"/>
            <a:ext cx="6061904" cy="5456997"/>
          </a:xfrm>
          <a:prstGeom prst="rect">
            <a:avLst/>
          </a:prstGeom>
        </p:spPr>
      </p:pic>
      <p:sp>
        <p:nvSpPr>
          <p:cNvPr id="3" name="TextBox 2">
            <a:extLst>
              <a:ext uri="{FF2B5EF4-FFF2-40B4-BE49-F238E27FC236}">
                <a16:creationId xmlns:a16="http://schemas.microsoft.com/office/drawing/2014/main" id="{1871B1DF-BE18-4DAF-9825-8D905757166D}"/>
              </a:ext>
            </a:extLst>
          </p:cNvPr>
          <p:cNvSpPr txBox="1"/>
          <p:nvPr/>
        </p:nvSpPr>
        <p:spPr>
          <a:xfrm>
            <a:off x="7031921" y="3000922"/>
            <a:ext cx="1188443" cy="307777"/>
          </a:xfrm>
          <a:prstGeom prst="rect">
            <a:avLst/>
          </a:prstGeom>
          <a:noFill/>
        </p:spPr>
        <p:txBody>
          <a:bodyPr wrap="square" rtlCol="0">
            <a:spAutoFit/>
          </a:bodyPr>
          <a:lstStyle/>
          <a:p>
            <a:r>
              <a:rPr lang="en-US" sz="1400" b="0" u="none" dirty="0">
                <a:latin typeface="Arial" pitchFamily="34" charset="0"/>
                <a:cs typeface="Arial" pitchFamily="34" charset="0"/>
              </a:rPr>
              <a:t>(All)</a:t>
            </a:r>
          </a:p>
        </p:txBody>
      </p:sp>
      <p:sp>
        <p:nvSpPr>
          <p:cNvPr id="6" name="TextBox 5">
            <a:extLst>
              <a:ext uri="{FF2B5EF4-FFF2-40B4-BE49-F238E27FC236}">
                <a16:creationId xmlns:a16="http://schemas.microsoft.com/office/drawing/2014/main" id="{FAE42626-853F-469C-A891-3316AA568172}"/>
              </a:ext>
            </a:extLst>
          </p:cNvPr>
          <p:cNvSpPr txBox="1"/>
          <p:nvPr/>
        </p:nvSpPr>
        <p:spPr>
          <a:xfrm>
            <a:off x="7138141" y="3273390"/>
            <a:ext cx="1188443" cy="307777"/>
          </a:xfrm>
          <a:prstGeom prst="rect">
            <a:avLst/>
          </a:prstGeom>
          <a:noFill/>
        </p:spPr>
        <p:txBody>
          <a:bodyPr wrap="square" rtlCol="0">
            <a:spAutoFit/>
          </a:bodyPr>
          <a:lstStyle/>
          <a:p>
            <a:r>
              <a:rPr lang="en-US" sz="1400" b="0" u="none" dirty="0">
                <a:latin typeface="Arial" pitchFamily="34" charset="0"/>
                <a:cs typeface="Arial" pitchFamily="34" charset="0"/>
              </a:rPr>
              <a:t>(M Only)</a:t>
            </a:r>
          </a:p>
        </p:txBody>
      </p:sp>
    </p:spTree>
    <p:extLst>
      <p:ext uri="{BB962C8B-B14F-4D97-AF65-F5344CB8AC3E}">
        <p14:creationId xmlns:p14="http://schemas.microsoft.com/office/powerpoint/2010/main" val="24513536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3E476-F16E-41F2-BEF2-C8D1593D377D}"/>
              </a:ext>
            </a:extLst>
          </p:cNvPr>
          <p:cNvSpPr>
            <a:spLocks noGrp="1"/>
          </p:cNvSpPr>
          <p:nvPr>
            <p:ph type="title"/>
          </p:nvPr>
        </p:nvSpPr>
        <p:spPr/>
        <p:txBody>
          <a:bodyPr/>
          <a:lstStyle/>
          <a:p>
            <a:r>
              <a:rPr lang="en-US" dirty="0"/>
              <a:t>Regression Samples</a:t>
            </a:r>
          </a:p>
        </p:txBody>
      </p:sp>
      <p:sp>
        <p:nvSpPr>
          <p:cNvPr id="3" name="Content Placeholder 2">
            <a:extLst>
              <a:ext uri="{FF2B5EF4-FFF2-40B4-BE49-F238E27FC236}">
                <a16:creationId xmlns:a16="http://schemas.microsoft.com/office/drawing/2014/main" id="{8A4B3EAD-8E34-4BFD-B3E2-6D2D45363B94}"/>
              </a:ext>
            </a:extLst>
          </p:cNvPr>
          <p:cNvSpPr>
            <a:spLocks noGrp="1"/>
          </p:cNvSpPr>
          <p:nvPr>
            <p:ph idx="1"/>
          </p:nvPr>
        </p:nvSpPr>
        <p:spPr/>
        <p:txBody>
          <a:bodyPr/>
          <a:lstStyle/>
          <a:p>
            <a:endParaRPr lang="en-US" dirty="0"/>
          </a:p>
          <a:p>
            <a:r>
              <a:rPr lang="en-US" dirty="0"/>
              <a:t>19 states have data available before and after PNTR (1993-2014)</a:t>
            </a:r>
          </a:p>
          <a:p>
            <a:endParaRPr lang="en-US" dirty="0"/>
          </a:p>
          <a:p>
            <a:r>
              <a:rPr lang="en-US" dirty="0"/>
              <a:t>Construct 5% random stratified sample on non-retirees </a:t>
            </a:r>
          </a:p>
          <a:p>
            <a:pPr lvl="1"/>
            <a:r>
              <a:rPr lang="en-US" dirty="0"/>
              <a:t>Age&lt;64 in 2014</a:t>
            </a:r>
          </a:p>
          <a:p>
            <a:pPr lvl="1"/>
            <a:r>
              <a:rPr lang="en-US" dirty="0"/>
              <a:t>Sample has &gt;1M workers, &gt;200K firms </a:t>
            </a:r>
          </a:p>
          <a:p>
            <a:pPr lvl="1"/>
            <a:r>
              <a:rPr lang="en-US" dirty="0"/>
              <a:t>20% of worker are initially at M firms; 80% at initial NM firms</a:t>
            </a:r>
          </a:p>
          <a:p>
            <a:pPr marL="0" indent="0">
              <a:buNone/>
            </a:pPr>
            <a:endParaRPr lang="en-US" dirty="0"/>
          </a:p>
          <a:p>
            <a:r>
              <a:rPr lang="en-US" dirty="0">
                <a:solidFill>
                  <a:schemeClr val="accent6"/>
                </a:solidFill>
              </a:rPr>
              <a:t>Focus on “</a:t>
            </a:r>
            <a:r>
              <a:rPr lang="en-US" dirty="0">
                <a:solidFill>
                  <a:srgbClr val="00B0F0"/>
                </a:solidFill>
              </a:rPr>
              <a:t>High-tenure</a:t>
            </a:r>
            <a:r>
              <a:rPr lang="en-US" dirty="0"/>
              <a:t>” (HT) workers</a:t>
            </a:r>
          </a:p>
          <a:p>
            <a:pPr lvl="1"/>
            <a:r>
              <a:rPr lang="en-US" dirty="0"/>
              <a:t>Employed by same firm between 1993 to 1999</a:t>
            </a:r>
          </a:p>
          <a:p>
            <a:pPr lvl="1"/>
            <a:r>
              <a:rPr lang="en-US" dirty="0"/>
              <a:t>Assume lots of firm-specific human capital</a:t>
            </a:r>
          </a:p>
          <a:p>
            <a:pPr lvl="1"/>
            <a:endParaRPr lang="en-US" dirty="0"/>
          </a:p>
          <a:p>
            <a:r>
              <a:rPr lang="en-US" dirty="0">
                <a:solidFill>
                  <a:schemeClr val="accent6"/>
                </a:solidFill>
              </a:rPr>
              <a:t>Also consider “</a:t>
            </a:r>
            <a:r>
              <a:rPr lang="en-US" dirty="0">
                <a:solidFill>
                  <a:srgbClr val="00B0F0"/>
                </a:solidFill>
              </a:rPr>
              <a:t>Low-tenure</a:t>
            </a:r>
            <a:r>
              <a:rPr lang="en-US" dirty="0"/>
              <a:t>”</a:t>
            </a:r>
            <a:r>
              <a:rPr lang="en-US" dirty="0">
                <a:solidFill>
                  <a:srgbClr val="00B0F0"/>
                </a:solidFill>
              </a:rPr>
              <a:t> </a:t>
            </a:r>
            <a:r>
              <a:rPr lang="en-US" dirty="0">
                <a:solidFill>
                  <a:schemeClr val="accent6"/>
                </a:solidFill>
              </a:rPr>
              <a:t>(LT)</a:t>
            </a:r>
            <a:r>
              <a:rPr lang="en-US" dirty="0"/>
              <a:t> workers </a:t>
            </a:r>
            <a:r>
              <a:rPr lang="en-US" dirty="0">
                <a:solidFill>
                  <a:schemeClr val="bg1">
                    <a:lumMod val="65000"/>
                  </a:schemeClr>
                </a:solidFill>
              </a:rPr>
              <a:t>(in paper)</a:t>
            </a:r>
          </a:p>
          <a:p>
            <a:pPr lvl="1"/>
            <a:r>
              <a:rPr lang="en-US" dirty="0"/>
              <a:t>Employed (earnings&gt;0) 1993 to 1999</a:t>
            </a:r>
          </a:p>
          <a:p>
            <a:endParaRPr lang="en-US" dirty="0"/>
          </a:p>
        </p:txBody>
      </p:sp>
      <p:sp>
        <p:nvSpPr>
          <p:cNvPr id="4" name="Slide Number Placeholder 3">
            <a:extLst>
              <a:ext uri="{FF2B5EF4-FFF2-40B4-BE49-F238E27FC236}">
                <a16:creationId xmlns:a16="http://schemas.microsoft.com/office/drawing/2014/main" id="{AFF69ACC-8962-47F6-9D1B-3071846364CD}"/>
              </a:ext>
            </a:extLst>
          </p:cNvPr>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35</a:t>
            </a:fld>
            <a:endParaRPr lang="en-GB" dirty="0"/>
          </a:p>
        </p:txBody>
      </p:sp>
    </p:spTree>
    <p:extLst>
      <p:ext uri="{BB962C8B-B14F-4D97-AF65-F5344CB8AC3E}">
        <p14:creationId xmlns:p14="http://schemas.microsoft.com/office/powerpoint/2010/main" val="467022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12" end="12"/>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DE467-F49E-4836-9C65-B4A471DA203A}"/>
              </a:ext>
            </a:extLst>
          </p:cNvPr>
          <p:cNvSpPr>
            <a:spLocks noGrp="1"/>
          </p:cNvSpPr>
          <p:nvPr>
            <p:ph type="title"/>
          </p:nvPr>
        </p:nvSpPr>
        <p:spPr/>
        <p:txBody>
          <a:bodyPr/>
          <a:lstStyle/>
          <a:p>
            <a:r>
              <a:rPr lang="en-US" dirty="0"/>
              <a:t>Earnings Outcomes</a:t>
            </a:r>
            <a:br>
              <a:rPr lang="en-US" dirty="0"/>
            </a:br>
            <a:r>
              <a:rPr lang="en-US" sz="1400" dirty="0"/>
              <a:t>worker j, firm f, county c, industry </a:t>
            </a:r>
            <a:r>
              <a:rPr lang="en-US" sz="1400" dirty="0" err="1"/>
              <a:t>i</a:t>
            </a:r>
            <a:r>
              <a:rPr lang="en-US" sz="1400" dirty="0"/>
              <a:t>, year t</a:t>
            </a: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172EF84-92A2-42A7-84DB-F669C71F3B0B}"/>
                  </a:ext>
                </a:extLst>
              </p:cNvPr>
              <p:cNvSpPr>
                <a:spLocks noGrp="1"/>
              </p:cNvSpPr>
              <p:nvPr>
                <p:ph idx="1"/>
              </p:nvPr>
            </p:nvSpPr>
            <p:spPr/>
            <p:txBody>
              <a:bodyPr/>
              <a:lstStyle/>
              <a:p>
                <a:r>
                  <a:rPr lang="en-US" b="1" dirty="0"/>
                  <a:t>LN</a:t>
                </a:r>
                <a:r>
                  <a:rPr lang="en-US" dirty="0"/>
                  <a:t>: log earnings</a:t>
                </a:r>
              </a:p>
              <a:p>
                <a:pPr lvl="1"/>
                <a:r>
                  <a:rPr lang="en-US" dirty="0"/>
                  <a:t>Drops zeros</a:t>
                </a:r>
              </a:p>
              <a:p>
                <a:pPr lvl="1"/>
                <a:r>
                  <a:rPr lang="en-US" dirty="0"/>
                  <a:t>“Intensive” margin</a:t>
                </a:r>
              </a:p>
              <a:p>
                <a:endParaRPr lang="en-US" dirty="0"/>
              </a:p>
              <a:p>
                <a:r>
                  <a:rPr lang="en-US" b="1" dirty="0"/>
                  <a:t>E&gt;0</a:t>
                </a:r>
                <a:r>
                  <a:rPr lang="en-US" dirty="0"/>
                  <a:t>: dummy variable indicating earnings &gt; 0</a:t>
                </a:r>
              </a:p>
              <a:p>
                <a:pPr lvl="1"/>
                <a:r>
                  <a:rPr lang="en-US" dirty="0"/>
                  <a:t>“Extensive” margin</a:t>
                </a:r>
              </a:p>
              <a:p>
                <a:endParaRPr lang="en-US" dirty="0"/>
              </a:p>
              <a:p>
                <a:r>
                  <a:rPr lang="en-US" b="1" dirty="0"/>
                  <a:t>ARC</a:t>
                </a:r>
                <a:r>
                  <a:rPr lang="en-US" dirty="0"/>
                  <a:t>: </a:t>
                </a:r>
                <a:r>
                  <a:rPr lang="en-US" dirty="0" err="1"/>
                  <a:t>arcsin</a:t>
                </a:r>
                <a:r>
                  <a:rPr lang="en-US" dirty="0"/>
                  <a:t> transformation: </a:t>
                </a:r>
                <a14:m>
                  <m:oMath xmlns:m="http://schemas.openxmlformats.org/officeDocument/2006/math">
                    <m:r>
                      <m:rPr>
                        <m:sty m:val="p"/>
                      </m:rPr>
                      <a:rPr lang="en-US" b="0" i="0" smtClean="0">
                        <a:latin typeface="Cambria Math" panose="02040503050406030204" pitchFamily="18" charset="0"/>
                      </a:rPr>
                      <m:t>ln</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𝐸𝑎𝑟𝑛𝑖𝑛𝑔𝑠</m:t>
                        </m:r>
                      </m:e>
                      <m:sub>
                        <m:r>
                          <a:rPr lang="en-US" b="0" i="1" smtClean="0">
                            <a:latin typeface="Cambria Math" panose="02040503050406030204" pitchFamily="18" charset="0"/>
                          </a:rPr>
                          <m:t>𝑗𝑓𝑐𝑖𝑡</m:t>
                        </m:r>
                      </m:sub>
                    </m:sSub>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𝐸𝑎𝑟𝑛𝑖𝑛𝑔𝑠</m:t>
                            </m:r>
                          </m:e>
                          <m:sub>
                            <m:r>
                              <a:rPr lang="en-US" b="0" i="1" smtClean="0">
                                <a:latin typeface="Cambria Math" panose="02040503050406030204" pitchFamily="18" charset="0"/>
                              </a:rPr>
                              <m:t>𝑗𝑓𝑐𝑖𝑡</m:t>
                            </m:r>
                          </m:sub>
                          <m:sup>
                            <m:r>
                              <a:rPr lang="en-US" b="0" i="1" smtClean="0">
                                <a:latin typeface="Cambria Math" panose="02040503050406030204" pitchFamily="18" charset="0"/>
                              </a:rPr>
                              <m:t>2</m:t>
                            </m:r>
                          </m:sup>
                        </m:sSubSup>
                        <m:r>
                          <a:rPr lang="en-US" b="0" i="1" smtClean="0">
                            <a:latin typeface="Cambria Math" panose="02040503050406030204" pitchFamily="18" charset="0"/>
                          </a:rPr>
                          <m:t>)</m:t>
                        </m:r>
                      </m:e>
                      <m:sup>
                        <m:r>
                          <a:rPr lang="en-US" b="0" i="1" smtClean="0">
                            <a:latin typeface="Cambria Math" panose="02040503050406030204" pitchFamily="18" charset="0"/>
                          </a:rPr>
                          <m:t>1</m:t>
                        </m:r>
                        <m:r>
                          <a:rPr lang="en-US" b="0" i="1" smtClean="0">
                            <a:latin typeface="Cambria Math" panose="02040503050406030204" pitchFamily="18" charset="0"/>
                          </a:rPr>
                          <m:t>/</m:t>
                        </m:r>
                        <m:r>
                          <a:rPr lang="en-US" b="0" i="1" smtClean="0">
                            <a:latin typeface="Cambria Math" panose="02040503050406030204" pitchFamily="18" charset="0"/>
                          </a:rPr>
                          <m:t>2</m:t>
                        </m:r>
                      </m:sup>
                    </m:sSup>
                    <m:r>
                      <a:rPr lang="en-US" b="0" i="1" smtClean="0">
                        <a:latin typeface="Cambria Math" panose="02040503050406030204" pitchFamily="18" charset="0"/>
                      </a:rPr>
                      <m:t>)</m:t>
                    </m:r>
                  </m:oMath>
                </a14:m>
                <a:endParaRPr lang="en-US" dirty="0"/>
              </a:p>
              <a:p>
                <a:pPr lvl="1"/>
                <a:r>
                  <a:rPr lang="en-US" dirty="0"/>
                  <a:t>Allows for zeros</a:t>
                </a:r>
              </a:p>
              <a:p>
                <a:pPr lvl="1"/>
                <a:r>
                  <a:rPr lang="en-US" dirty="0"/>
                  <a:t>Combination of intensive and extensive margins</a:t>
                </a:r>
              </a:p>
              <a:p>
                <a:pPr marL="0" indent="0">
                  <a:buNone/>
                </a:pPr>
                <a:endParaRPr lang="en-US" dirty="0"/>
              </a:p>
              <a:p>
                <a:r>
                  <a:rPr lang="en-US" dirty="0">
                    <a:solidFill>
                      <a:schemeClr val="bg1">
                        <a:lumMod val="50000"/>
                      </a:schemeClr>
                    </a:solidFill>
                  </a:rPr>
                  <a:t>(Also examine ln(Earnings+1), natural in our context)</a:t>
                </a:r>
              </a:p>
              <a:p>
                <a:pPr lvl="1"/>
                <a:endParaRPr lang="en-US" dirty="0"/>
              </a:p>
            </p:txBody>
          </p:sp>
        </mc:Choice>
        <mc:Fallback xmlns="">
          <p:sp>
            <p:nvSpPr>
              <p:cNvPr id="3" name="Content Placeholder 2">
                <a:extLst>
                  <a:ext uri="{FF2B5EF4-FFF2-40B4-BE49-F238E27FC236}">
                    <a16:creationId xmlns:a16="http://schemas.microsoft.com/office/drawing/2014/main" id="{D172EF84-92A2-42A7-84DB-F669C71F3B0B}"/>
                  </a:ext>
                </a:extLst>
              </p:cNvPr>
              <p:cNvSpPr>
                <a:spLocks noGrp="1" noRot="1" noChangeAspect="1" noMove="1" noResize="1" noEditPoints="1" noAdjustHandles="1" noChangeArrowheads="1" noChangeShapeType="1" noTextEdit="1"/>
              </p:cNvSpPr>
              <p:nvPr>
                <p:ph idx="1"/>
              </p:nvPr>
            </p:nvSpPr>
            <p:spPr>
              <a:blipFill>
                <a:blip r:embed="rId2"/>
                <a:stretch>
                  <a:fillRect l="-650" t="-529"/>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065C579E-2E1F-452B-B813-ADD9D911A0AF}"/>
              </a:ext>
            </a:extLst>
          </p:cNvPr>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36</a:t>
            </a:fld>
            <a:endParaRPr lang="en-GB" dirty="0"/>
          </a:p>
        </p:txBody>
      </p:sp>
    </p:spTree>
    <p:extLst>
      <p:ext uri="{BB962C8B-B14F-4D97-AF65-F5344CB8AC3E}">
        <p14:creationId xmlns:p14="http://schemas.microsoft.com/office/powerpoint/2010/main" val="1037223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DE467-F49E-4836-9C65-B4A471DA203A}"/>
              </a:ext>
            </a:extLst>
          </p:cNvPr>
          <p:cNvSpPr>
            <a:spLocks noGrp="1"/>
          </p:cNvSpPr>
          <p:nvPr>
            <p:ph type="title"/>
          </p:nvPr>
        </p:nvSpPr>
        <p:spPr/>
        <p:txBody>
          <a:bodyPr/>
          <a:lstStyle/>
          <a:p>
            <a:r>
              <a:rPr lang="en-US" dirty="0"/>
              <a:t>Earnings Outcomes</a:t>
            </a:r>
            <a:br>
              <a:rPr lang="en-US" dirty="0"/>
            </a:br>
            <a:r>
              <a:rPr lang="en-US" sz="1400" dirty="0"/>
              <a:t>worker j, firm f, county c, industry </a:t>
            </a:r>
            <a:r>
              <a:rPr lang="en-US" sz="1400" dirty="0" err="1"/>
              <a:t>i</a:t>
            </a:r>
            <a:r>
              <a:rPr lang="en-US" sz="1400" dirty="0"/>
              <a:t>, year t</a:t>
            </a:r>
            <a:endParaRPr lang="en-US" dirty="0"/>
          </a:p>
        </p:txBody>
      </p:sp>
      <p:sp>
        <p:nvSpPr>
          <p:cNvPr id="3" name="Content Placeholder 2">
            <a:extLst>
              <a:ext uri="{FF2B5EF4-FFF2-40B4-BE49-F238E27FC236}">
                <a16:creationId xmlns:a16="http://schemas.microsoft.com/office/drawing/2014/main" id="{D172EF84-92A2-42A7-84DB-F669C71F3B0B}"/>
              </a:ext>
            </a:extLst>
          </p:cNvPr>
          <p:cNvSpPr>
            <a:spLocks noGrp="1"/>
          </p:cNvSpPr>
          <p:nvPr>
            <p:ph idx="1"/>
          </p:nvPr>
        </p:nvSpPr>
        <p:spPr/>
        <p:txBody>
          <a:bodyPr/>
          <a:lstStyle/>
          <a:p>
            <a:r>
              <a:rPr lang="en-US" dirty="0"/>
              <a:t>Use (scale-dependent) </a:t>
            </a:r>
            <a:r>
              <a:rPr lang="en-US" dirty="0" err="1"/>
              <a:t>arcsin</a:t>
            </a:r>
            <a:r>
              <a:rPr lang="en-US" dirty="0"/>
              <a:t> transform to allow for zeros</a:t>
            </a:r>
          </a:p>
          <a:p>
            <a:pPr lvl="1"/>
            <a:endParaRPr lang="en-US" dirty="0"/>
          </a:p>
          <a:p>
            <a:pPr lvl="1"/>
            <a:endParaRPr lang="en-US" dirty="0"/>
          </a:p>
          <a:p>
            <a:pPr lvl="1"/>
            <a:endParaRPr lang="en-US" dirty="0"/>
          </a:p>
          <a:p>
            <a:pPr lvl="1"/>
            <a:endParaRPr lang="en-US" dirty="0"/>
          </a:p>
          <a:p>
            <a:r>
              <a:rPr lang="en-US" dirty="0"/>
              <a:t>Following best practice, also consider</a:t>
            </a:r>
          </a:p>
          <a:p>
            <a:pPr lvl="2"/>
            <a:r>
              <a:rPr lang="en-US" dirty="0"/>
              <a:t>Employment dummy, i.e., Earnings&gt;0</a:t>
            </a:r>
          </a:p>
          <a:p>
            <a:pPr lvl="2"/>
            <a:r>
              <a:rPr lang="en-US" dirty="0"/>
              <a:t>ln(Earnings)</a:t>
            </a:r>
          </a:p>
          <a:p>
            <a:endParaRPr lang="en-US" dirty="0"/>
          </a:p>
          <a:p>
            <a:r>
              <a:rPr lang="en-US" dirty="0"/>
              <a:t>In our context, Earnings&gt;0 and ln(Earnings) have natural interpretation of extensive and intensive margin, and </a:t>
            </a:r>
            <a:r>
              <a:rPr lang="en-US" dirty="0" err="1"/>
              <a:t>arcsin</a:t>
            </a:r>
            <a:r>
              <a:rPr lang="en-US" dirty="0"/>
              <a:t> is a combination of the two</a:t>
            </a:r>
          </a:p>
          <a:p>
            <a:endParaRPr lang="en-US" dirty="0"/>
          </a:p>
          <a:p>
            <a:r>
              <a:rPr lang="en-US" dirty="0">
                <a:solidFill>
                  <a:schemeClr val="bg1">
                    <a:lumMod val="50000"/>
                  </a:schemeClr>
                </a:solidFill>
              </a:rPr>
              <a:t>(In disclosure: also use ln(Earnings+1), also natural in our context!)</a:t>
            </a:r>
          </a:p>
          <a:p>
            <a:pPr lvl="1"/>
            <a:endParaRPr lang="en-US" dirty="0"/>
          </a:p>
        </p:txBody>
      </p:sp>
      <p:sp>
        <p:nvSpPr>
          <p:cNvPr id="4" name="Slide Number Placeholder 3">
            <a:extLst>
              <a:ext uri="{FF2B5EF4-FFF2-40B4-BE49-F238E27FC236}">
                <a16:creationId xmlns:a16="http://schemas.microsoft.com/office/drawing/2014/main" id="{065C579E-2E1F-452B-B813-ADD9D911A0AF}"/>
              </a:ext>
            </a:extLst>
          </p:cNvPr>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37</a:t>
            </a:fld>
            <a:endParaRPr lang="en-GB" dirty="0"/>
          </a:p>
        </p:txBody>
      </p:sp>
      <p:pic>
        <p:nvPicPr>
          <p:cNvPr id="7" name="Picture 6">
            <a:extLst>
              <a:ext uri="{FF2B5EF4-FFF2-40B4-BE49-F238E27FC236}">
                <a16:creationId xmlns:a16="http://schemas.microsoft.com/office/drawing/2014/main" id="{E3D4BE4C-EE29-41E5-9575-91D23D4F95E7}"/>
              </a:ext>
            </a:extLst>
          </p:cNvPr>
          <p:cNvPicPr>
            <a:picLocks noChangeAspect="1"/>
          </p:cNvPicPr>
          <p:nvPr/>
        </p:nvPicPr>
        <p:blipFill rotWithShape="1">
          <a:blip r:embed="rId2"/>
          <a:srcRect l="16557" t="31240" r="52883" b="62757"/>
          <a:stretch/>
        </p:blipFill>
        <p:spPr>
          <a:xfrm>
            <a:off x="2730251" y="1691656"/>
            <a:ext cx="3683498" cy="434716"/>
          </a:xfrm>
          <a:prstGeom prst="rect">
            <a:avLst/>
          </a:prstGeom>
        </p:spPr>
      </p:pic>
      <p:pic>
        <p:nvPicPr>
          <p:cNvPr id="8" name="Picture 7">
            <a:extLst>
              <a:ext uri="{FF2B5EF4-FFF2-40B4-BE49-F238E27FC236}">
                <a16:creationId xmlns:a16="http://schemas.microsoft.com/office/drawing/2014/main" id="{F097B845-25DA-41F2-83E3-0EF491AD1F79}"/>
              </a:ext>
            </a:extLst>
          </p:cNvPr>
          <p:cNvPicPr>
            <a:picLocks noChangeAspect="1"/>
          </p:cNvPicPr>
          <p:nvPr/>
        </p:nvPicPr>
        <p:blipFill rotWithShape="1">
          <a:blip r:embed="rId2"/>
          <a:srcRect l="46847" t="31240" r="19836" b="62757"/>
          <a:stretch/>
        </p:blipFill>
        <p:spPr>
          <a:xfrm>
            <a:off x="4039849" y="2126372"/>
            <a:ext cx="4015780" cy="434716"/>
          </a:xfrm>
          <a:prstGeom prst="rect">
            <a:avLst/>
          </a:prstGeom>
        </p:spPr>
      </p:pic>
      <p:sp>
        <p:nvSpPr>
          <p:cNvPr id="5" name="TextBox 4">
            <a:extLst>
              <a:ext uri="{FF2B5EF4-FFF2-40B4-BE49-F238E27FC236}">
                <a16:creationId xmlns:a16="http://schemas.microsoft.com/office/drawing/2014/main" id="{A3F93FA6-36A0-5F11-531F-3DAAFA36F89C}"/>
              </a:ext>
            </a:extLst>
          </p:cNvPr>
          <p:cNvSpPr txBox="1"/>
          <p:nvPr/>
        </p:nvSpPr>
        <p:spPr>
          <a:xfrm>
            <a:off x="7383650" y="1111431"/>
            <a:ext cx="671979" cy="369332"/>
          </a:xfrm>
          <a:prstGeom prst="rect">
            <a:avLst/>
          </a:prstGeom>
          <a:solidFill>
            <a:srgbClr val="FFFF00"/>
          </a:solidFill>
        </p:spPr>
        <p:txBody>
          <a:bodyPr wrap="none" rtlCol="0">
            <a:spAutoFit/>
          </a:bodyPr>
          <a:lstStyle/>
          <a:p>
            <a:pPr algn="just"/>
            <a:r>
              <a:rPr lang="en-US" sz="1800" b="0" u="none" dirty="0">
                <a:solidFill>
                  <a:srgbClr val="FF0000"/>
                </a:solidFill>
                <a:latin typeface="Arial" pitchFamily="34" charset="0"/>
                <a:cs typeface="Arial" pitchFamily="34" charset="0"/>
              </a:rPr>
              <a:t>ARC</a:t>
            </a:r>
          </a:p>
        </p:txBody>
      </p:sp>
      <p:sp>
        <p:nvSpPr>
          <p:cNvPr id="6" name="TextBox 5">
            <a:extLst>
              <a:ext uri="{FF2B5EF4-FFF2-40B4-BE49-F238E27FC236}">
                <a16:creationId xmlns:a16="http://schemas.microsoft.com/office/drawing/2014/main" id="{7D172623-0366-9EFB-7CFF-F5CD843822DA}"/>
              </a:ext>
            </a:extLst>
          </p:cNvPr>
          <p:cNvSpPr txBox="1"/>
          <p:nvPr/>
        </p:nvSpPr>
        <p:spPr>
          <a:xfrm>
            <a:off x="6042754" y="3307858"/>
            <a:ext cx="479618" cy="369332"/>
          </a:xfrm>
          <a:prstGeom prst="rect">
            <a:avLst/>
          </a:prstGeom>
          <a:solidFill>
            <a:srgbClr val="FFFF00"/>
          </a:solidFill>
        </p:spPr>
        <p:txBody>
          <a:bodyPr wrap="none" rtlCol="0">
            <a:spAutoFit/>
          </a:bodyPr>
          <a:lstStyle/>
          <a:p>
            <a:pPr algn="just"/>
            <a:r>
              <a:rPr lang="en-US" sz="1800" b="0" u="none" dirty="0">
                <a:solidFill>
                  <a:srgbClr val="FF0000"/>
                </a:solidFill>
                <a:latin typeface="Arial" pitchFamily="34" charset="0"/>
                <a:cs typeface="Arial" pitchFamily="34" charset="0"/>
              </a:rPr>
              <a:t>LN</a:t>
            </a:r>
          </a:p>
        </p:txBody>
      </p:sp>
      <p:sp>
        <p:nvSpPr>
          <p:cNvPr id="10" name="TextBox 9">
            <a:extLst>
              <a:ext uri="{FF2B5EF4-FFF2-40B4-BE49-F238E27FC236}">
                <a16:creationId xmlns:a16="http://schemas.microsoft.com/office/drawing/2014/main" id="{7E339C03-0BE3-4674-9F50-5A0CA11F00BF}"/>
              </a:ext>
            </a:extLst>
          </p:cNvPr>
          <p:cNvSpPr txBox="1"/>
          <p:nvPr/>
        </p:nvSpPr>
        <p:spPr>
          <a:xfrm>
            <a:off x="3172104" y="3678546"/>
            <a:ext cx="601447" cy="369332"/>
          </a:xfrm>
          <a:prstGeom prst="rect">
            <a:avLst/>
          </a:prstGeom>
          <a:solidFill>
            <a:srgbClr val="FFFF00"/>
          </a:solidFill>
        </p:spPr>
        <p:txBody>
          <a:bodyPr wrap="none" rtlCol="0">
            <a:spAutoFit/>
          </a:bodyPr>
          <a:lstStyle/>
          <a:p>
            <a:pPr algn="just"/>
            <a:r>
              <a:rPr lang="en-US" sz="1800" b="0" u="none" dirty="0">
                <a:solidFill>
                  <a:srgbClr val="FF0000"/>
                </a:solidFill>
                <a:latin typeface="Arial" pitchFamily="34" charset="0"/>
                <a:cs typeface="Arial" pitchFamily="34" charset="0"/>
              </a:rPr>
              <a:t>E&gt;0</a:t>
            </a:r>
          </a:p>
        </p:txBody>
      </p:sp>
    </p:spTree>
    <p:extLst>
      <p:ext uri="{BB962C8B-B14F-4D97-AF65-F5344CB8AC3E}">
        <p14:creationId xmlns:p14="http://schemas.microsoft.com/office/powerpoint/2010/main" val="3987764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animBg="1"/>
      <p:bldP spid="6" grpId="0" animBg="1"/>
      <p:bldP spid="10"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46461-53C1-8AC9-6874-E8E68B6F9F97}"/>
              </a:ext>
            </a:extLst>
          </p:cNvPr>
          <p:cNvSpPr>
            <a:spLocks noGrp="1"/>
          </p:cNvSpPr>
          <p:nvPr>
            <p:ph type="title"/>
          </p:nvPr>
        </p:nvSpPr>
        <p:spPr/>
        <p:txBody>
          <a:bodyPr/>
          <a:lstStyle/>
          <a:p>
            <a:r>
              <a:rPr lang="en-US" dirty="0"/>
              <a:t>Specifications</a:t>
            </a:r>
          </a:p>
        </p:txBody>
      </p:sp>
      <p:sp>
        <p:nvSpPr>
          <p:cNvPr id="3" name="Content Placeholder 2">
            <a:extLst>
              <a:ext uri="{FF2B5EF4-FFF2-40B4-BE49-F238E27FC236}">
                <a16:creationId xmlns:a16="http://schemas.microsoft.com/office/drawing/2014/main" id="{07B57B3E-B16F-598C-08D8-BE68AC42691F}"/>
              </a:ext>
            </a:extLst>
          </p:cNvPr>
          <p:cNvSpPr>
            <a:spLocks noGrp="1"/>
          </p:cNvSpPr>
          <p:nvPr>
            <p:ph idx="1"/>
          </p:nvPr>
        </p:nvSpPr>
        <p:spPr/>
        <p:txBody>
          <a:bodyPr/>
          <a:lstStyle/>
          <a:p>
            <a:r>
              <a:rPr lang="en-US" dirty="0"/>
              <a:t>“Direct” specification</a:t>
            </a:r>
          </a:p>
          <a:p>
            <a:pPr lvl="1"/>
            <a:r>
              <a:rPr lang="en-US" dirty="0"/>
              <a:t>Just consider own-industry and own-county exposure</a:t>
            </a:r>
          </a:p>
          <a:p>
            <a:pPr lvl="1"/>
            <a:endParaRPr lang="en-US" dirty="0"/>
          </a:p>
          <a:p>
            <a:r>
              <a:rPr lang="en-US" dirty="0"/>
              <a:t>“IO” specification </a:t>
            </a:r>
          </a:p>
          <a:p>
            <a:pPr lvl="1"/>
            <a:r>
              <a:rPr lang="en-US" dirty="0"/>
              <a:t>Also consider up- and downstream industry and county exposures</a:t>
            </a:r>
          </a:p>
          <a:p>
            <a:pPr lvl="1"/>
            <a:endParaRPr lang="en-US" dirty="0"/>
          </a:p>
          <a:p>
            <a:pPr lvl="1"/>
            <a:endParaRPr lang="en-US" dirty="0"/>
          </a:p>
        </p:txBody>
      </p:sp>
      <p:sp>
        <p:nvSpPr>
          <p:cNvPr id="4" name="Slide Number Placeholder 3">
            <a:extLst>
              <a:ext uri="{FF2B5EF4-FFF2-40B4-BE49-F238E27FC236}">
                <a16:creationId xmlns:a16="http://schemas.microsoft.com/office/drawing/2014/main" id="{035D6812-2250-F328-CBCF-23C010239EDE}"/>
              </a:ext>
            </a:extLst>
          </p:cNvPr>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38</a:t>
            </a:fld>
            <a:endParaRPr lang="en-GB" dirty="0"/>
          </a:p>
        </p:txBody>
      </p:sp>
    </p:spTree>
    <p:extLst>
      <p:ext uri="{BB962C8B-B14F-4D97-AF65-F5344CB8AC3E}">
        <p14:creationId xmlns:p14="http://schemas.microsoft.com/office/powerpoint/2010/main" val="21289761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“Direct” Specification (1993-2014)</a:t>
            </a:r>
            <a:br>
              <a:rPr lang="en-US" dirty="0"/>
            </a:br>
            <a:r>
              <a:rPr lang="en-US" sz="1400" dirty="0"/>
              <a:t>worker j, firm f, county c, industry </a:t>
            </a:r>
            <a:r>
              <a:rPr lang="en-US" sz="1400" dirty="0" err="1"/>
              <a:t>i</a:t>
            </a:r>
            <a:r>
              <a:rPr lang="en-US" sz="1400" dirty="0"/>
              <a:t>, year t</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710406" y="1083733"/>
                <a:ext cx="7723187" cy="5426605"/>
              </a:xfrm>
            </p:spPr>
            <p:txBody>
              <a:bodyPr/>
              <a:lstStyle/>
              <a:p>
                <a:pPr marL="400050" lvl="1" indent="0" defTabSz="1885950">
                  <a:lnSpc>
                    <a:spcPct val="200000"/>
                  </a:lnSpc>
                  <a:spcBef>
                    <a:spcPts val="0"/>
                  </a:spcBef>
                  <a:spcAft>
                    <a:spcPts val="0"/>
                  </a:spcAft>
                  <a:buNone/>
                </a:pPr>
                <a:endParaRPr lang="en-US" b="0" i="1" dirty="0">
                  <a:solidFill>
                    <a:schemeClr val="tx1"/>
                  </a:solidFill>
                  <a:latin typeface="Cambria Math" panose="02040503050406030204" pitchFamily="18" charset="0"/>
                </a:endParaRPr>
              </a:p>
              <a:p>
                <a:pPr marL="400050" lvl="1" indent="0" defTabSz="1885950">
                  <a:lnSpc>
                    <a:spcPct val="200000"/>
                  </a:lnSpc>
                  <a:spcBef>
                    <a:spcPts val="0"/>
                  </a:spcBef>
                  <a:spcAft>
                    <a:spcPts val="0"/>
                  </a:spcAft>
                  <a:buNone/>
                </a:pPr>
                <a14:m>
                  <m:oMath xmlns:m="http://schemas.openxmlformats.org/officeDocument/2006/math">
                    <m:sSub>
                      <m:sSubPr>
                        <m:ctrlPr>
                          <a:rPr lang="en-US" b="0" i="1" smtClean="0">
                            <a:solidFill>
                              <a:schemeClr val="tx1"/>
                            </a:solidFill>
                            <a:latin typeface="Cambria Math" panose="02040503050406030204" pitchFamily="18" charset="0"/>
                          </a:rPr>
                        </m:ctrlPr>
                      </m:sSubPr>
                      <m:e>
                        <m:acc>
                          <m:accPr>
                            <m:chr m:val="̃"/>
                            <m:ctrlPr>
                              <a:rPr lang="en-US" b="0" i="1" smtClean="0">
                                <a:solidFill>
                                  <a:schemeClr val="tx1"/>
                                </a:solidFill>
                                <a:latin typeface="Cambria Math" panose="02040503050406030204" pitchFamily="18" charset="0"/>
                              </a:rPr>
                            </m:ctrlPr>
                          </m:accPr>
                          <m:e>
                            <m:r>
                              <a:rPr lang="en-US" i="1">
                                <a:solidFill>
                                  <a:schemeClr val="tx1"/>
                                </a:solidFill>
                                <a:latin typeface="Cambria Math" panose="02040503050406030204" pitchFamily="18" charset="0"/>
                              </a:rPr>
                              <m:t>𝐸𝑎𝑟𝑛𝑖𝑛𝑔𝑠</m:t>
                            </m:r>
                          </m:e>
                        </m:acc>
                      </m:e>
                      <m:sub>
                        <m:r>
                          <a:rPr lang="en-US" b="0" i="1" smtClean="0">
                            <a:solidFill>
                              <a:schemeClr val="tx1"/>
                            </a:solidFill>
                            <a:latin typeface="Cambria Math" panose="02040503050406030204" pitchFamily="18" charset="0"/>
                          </a:rPr>
                          <m:t>𝑗𝑖𝑓𝑐𝑡</m:t>
                        </m:r>
                      </m:sub>
                    </m:sSub>
                  </m:oMath>
                </a14:m>
                <a:r>
                  <a:rPr lang="en-US" dirty="0">
                    <a:solidFill>
                      <a:schemeClr val="tx1"/>
                    </a:solidFill>
                  </a:rPr>
                  <a:t>  =       </a:t>
                </a:r>
                <a:r>
                  <a:rPr lang="en-US" dirty="0">
                    <a:solidFill>
                      <a:schemeClr val="tx1"/>
                    </a:solidFill>
                    <a:latin typeface="Symbol" panose="05050102010706020507" pitchFamily="18" charset="2"/>
                  </a:rPr>
                  <a:t>d</a:t>
                </a:r>
                <a:r>
                  <a:rPr lang="en-US" baseline="-25000" dirty="0">
                    <a:solidFill>
                      <a:schemeClr val="tx1"/>
                    </a:solidFill>
                    <a:latin typeface="Symbol" panose="05050102010706020507" pitchFamily="18" charset="2"/>
                  </a:rPr>
                  <a:t>1</a:t>
                </a:r>
                <a:r>
                  <a:rPr lang="en-US" dirty="0">
                    <a:solidFill>
                      <a:schemeClr val="tx1"/>
                    </a:solidFill>
                  </a:rPr>
                  <a:t> </a:t>
                </a:r>
                <a14:m>
                  <m:oMath xmlns:m="http://schemas.openxmlformats.org/officeDocument/2006/math">
                    <m:r>
                      <a:rPr lang="en-US" b="0" i="1" smtClean="0">
                        <a:solidFill>
                          <a:schemeClr val="tx1"/>
                        </a:solidFill>
                        <a:latin typeface="Cambria Math" panose="02040503050406030204" pitchFamily="18" charset="0"/>
                      </a:rPr>
                      <m:t>𝑃𝑜𝑠</m:t>
                    </m:r>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𝑡</m:t>
                        </m:r>
                      </m:e>
                      <m:sub>
                        <m:r>
                          <a:rPr lang="en-US" b="0" i="1" smtClean="0">
                            <a:solidFill>
                              <a:schemeClr val="tx1"/>
                            </a:solidFill>
                            <a:latin typeface="Cambria Math" panose="02040503050406030204" pitchFamily="18" charset="0"/>
                          </a:rPr>
                          <m:t>2001</m:t>
                        </m:r>
                      </m:sub>
                    </m:sSub>
                  </m:oMath>
                </a14:m>
                <a:r>
                  <a:rPr lang="en-US" dirty="0">
                    <a:solidFill>
                      <a:schemeClr val="tx1"/>
                    </a:solidFill>
                  </a:rPr>
                  <a:t>*NTR </a:t>
                </a:r>
                <a:r>
                  <a:rPr lang="en-US" dirty="0" err="1">
                    <a:solidFill>
                      <a:schemeClr val="tx1"/>
                    </a:solidFill>
                  </a:rPr>
                  <a:t>Gap</a:t>
                </a:r>
                <a:r>
                  <a:rPr lang="en-US" baseline="-25000" dirty="0" err="1">
                    <a:solidFill>
                      <a:schemeClr val="tx1"/>
                    </a:solidFill>
                  </a:rPr>
                  <a:t>i</a:t>
                </a:r>
                <a:r>
                  <a:rPr lang="en-US" dirty="0">
                    <a:solidFill>
                      <a:schemeClr val="tx1"/>
                    </a:solidFill>
                  </a:rPr>
                  <a:t>  +</a:t>
                </a:r>
                <a:br>
                  <a:rPr lang="en-US" dirty="0">
                    <a:solidFill>
                      <a:schemeClr val="tx1"/>
                    </a:solidFill>
                  </a:rPr>
                </a:br>
                <a:r>
                  <a:rPr lang="en-US" dirty="0">
                    <a:solidFill>
                      <a:schemeClr val="tx1"/>
                    </a:solidFill>
                  </a:rPr>
                  <a:t>	</a:t>
                </a:r>
                <a:r>
                  <a:rPr lang="en-US" dirty="0">
                    <a:solidFill>
                      <a:schemeClr val="tx1"/>
                    </a:solidFill>
                    <a:latin typeface="Symbol" panose="05050102010706020507" pitchFamily="18" charset="2"/>
                  </a:rPr>
                  <a:t>             d</a:t>
                </a:r>
                <a:r>
                  <a:rPr lang="en-US" baseline="-25000" dirty="0">
                    <a:solidFill>
                      <a:schemeClr val="tx1"/>
                    </a:solidFill>
                    <a:latin typeface="Symbol" panose="05050102010706020507" pitchFamily="18" charset="2"/>
                  </a:rPr>
                  <a:t>2</a:t>
                </a:r>
                <a:r>
                  <a:rPr lang="en-US" dirty="0">
                    <a:solidFill>
                      <a:schemeClr val="tx1"/>
                    </a:solidFill>
                  </a:rPr>
                  <a:t> </a:t>
                </a:r>
                <a14:m>
                  <m:oMath xmlns:m="http://schemas.openxmlformats.org/officeDocument/2006/math">
                    <m:r>
                      <a:rPr lang="en-US" b="0" i="1" smtClean="0">
                        <a:solidFill>
                          <a:schemeClr val="tx1"/>
                        </a:solidFill>
                        <a:latin typeface="Cambria Math" panose="02040503050406030204" pitchFamily="18" charset="0"/>
                      </a:rPr>
                      <m:t>𝑃</m:t>
                    </m:r>
                    <m:r>
                      <a:rPr lang="en-US" i="1">
                        <a:solidFill>
                          <a:schemeClr val="tx1"/>
                        </a:solidFill>
                        <a:latin typeface="Cambria Math" panose="02040503050406030204" pitchFamily="18" charset="0"/>
                      </a:rPr>
                      <m:t>𝑜𝑠</m:t>
                    </m:r>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2001</m:t>
                        </m:r>
                      </m:sub>
                    </m:sSub>
                  </m:oMath>
                </a14:m>
                <a:r>
                  <a:rPr lang="en-US" dirty="0">
                    <a:solidFill>
                      <a:schemeClr val="tx1"/>
                    </a:solidFill>
                  </a:rPr>
                  <a:t>*NTR </a:t>
                </a:r>
                <a:r>
                  <a:rPr lang="en-US" dirty="0" err="1">
                    <a:solidFill>
                      <a:schemeClr val="tx1"/>
                    </a:solidFill>
                  </a:rPr>
                  <a:t>Gap</a:t>
                </a:r>
                <a:r>
                  <a:rPr lang="en-US" baseline="-25000" dirty="0" err="1">
                    <a:solidFill>
                      <a:schemeClr val="tx1"/>
                    </a:solidFill>
                  </a:rPr>
                  <a:t>c</a:t>
                </a:r>
                <a:r>
                  <a:rPr lang="en-US" dirty="0">
                    <a:solidFill>
                      <a:schemeClr val="tx1"/>
                    </a:solidFill>
                  </a:rPr>
                  <a:t> +                          	            </a:t>
                </a:r>
                <a:r>
                  <a:rPr lang="en-US" dirty="0">
                    <a:solidFill>
                      <a:schemeClr val="tx1"/>
                    </a:solidFill>
                    <a:latin typeface="Symbol" panose="05050102010706020507" pitchFamily="18" charset="2"/>
                  </a:rPr>
                  <a:t>d</a:t>
                </a:r>
                <a:r>
                  <a:rPr lang="en-US" baseline="-25000" dirty="0">
                    <a:solidFill>
                      <a:schemeClr val="tx1"/>
                    </a:solidFill>
                    <a:latin typeface="Symbol" panose="05050102010706020507" pitchFamily="18" charset="2"/>
                  </a:rPr>
                  <a:t>3</a:t>
                </a:r>
                <a:r>
                  <a:rPr lang="en-US" dirty="0">
                    <a:solidFill>
                      <a:schemeClr val="tx1"/>
                    </a:solidFill>
                  </a:rPr>
                  <a:t> </a:t>
                </a:r>
                <a14:m>
                  <m:oMath xmlns:m="http://schemas.openxmlformats.org/officeDocument/2006/math">
                    <m:r>
                      <a:rPr lang="en-US" b="0" i="1" smtClean="0">
                        <a:solidFill>
                          <a:schemeClr val="tx1"/>
                        </a:solidFill>
                        <a:latin typeface="Cambria Math" panose="02040503050406030204" pitchFamily="18" charset="0"/>
                      </a:rPr>
                      <m:t>𝑃</m:t>
                    </m:r>
                    <m:r>
                      <a:rPr lang="en-US" i="1">
                        <a:solidFill>
                          <a:schemeClr val="tx1"/>
                        </a:solidFill>
                        <a:latin typeface="Cambria Math" panose="02040503050406030204" pitchFamily="18" charset="0"/>
                      </a:rPr>
                      <m:t>𝑜𝑠</m:t>
                    </m:r>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2001</m:t>
                        </m:r>
                      </m:sub>
                    </m:sSub>
                    <m:r>
                      <a:rPr lang="en-US" i="1">
                        <a:solidFill>
                          <a:schemeClr val="tx1"/>
                        </a:solidFill>
                        <a:latin typeface="Cambria Math" panose="02040503050406030204" pitchFamily="18" charset="0"/>
                      </a:rPr>
                      <m:t> </m:t>
                    </m:r>
                  </m:oMath>
                </a14:m>
                <a:r>
                  <a:rPr lang="en-US" dirty="0">
                    <a:solidFill>
                      <a:schemeClr val="tx1"/>
                    </a:solidFill>
                  </a:rPr>
                  <a:t>*X</a:t>
                </a:r>
                <a:r>
                  <a:rPr lang="en-US" baseline="-25000" dirty="0">
                    <a:solidFill>
                      <a:schemeClr val="tx1"/>
                    </a:solidFill>
                  </a:rPr>
                  <a:t>j</a:t>
                </a:r>
                <a:r>
                  <a:rPr lang="en-US" baseline="30000" dirty="0">
                    <a:solidFill>
                      <a:schemeClr val="tx1"/>
                    </a:solidFill>
                  </a:rPr>
                  <a:t>1999</a:t>
                </a:r>
                <a:r>
                  <a:rPr lang="en-US" dirty="0">
                    <a:solidFill>
                      <a:schemeClr val="tx1"/>
                    </a:solidFill>
                  </a:rPr>
                  <a:t> +</a:t>
                </a:r>
                <a:r>
                  <a:rPr lang="en-US" dirty="0">
                    <a:solidFill>
                      <a:schemeClr val="tx1"/>
                    </a:solidFill>
                    <a:latin typeface="Symbol" panose="05050102010706020507" pitchFamily="18" charset="2"/>
                  </a:rPr>
                  <a:t> </a:t>
                </a:r>
                <a:endParaRPr lang="en-US" dirty="0">
                  <a:solidFill>
                    <a:schemeClr val="tx1"/>
                  </a:solidFill>
                </a:endParaRPr>
              </a:p>
              <a:p>
                <a:pPr marL="400050" lvl="1" indent="0" defTabSz="1885950">
                  <a:lnSpc>
                    <a:spcPct val="200000"/>
                  </a:lnSpc>
                  <a:spcBef>
                    <a:spcPts val="0"/>
                  </a:spcBef>
                  <a:spcAft>
                    <a:spcPts val="0"/>
                  </a:spcAft>
                  <a:buNone/>
                </a:pPr>
                <a:r>
                  <a:rPr lang="en-US" dirty="0">
                    <a:solidFill>
                      <a:schemeClr val="tx1"/>
                    </a:solidFill>
                  </a:rPr>
                  <a:t>	            </a:t>
                </a:r>
                <a:r>
                  <a:rPr lang="en-US" dirty="0">
                    <a:solidFill>
                      <a:schemeClr val="tx1"/>
                    </a:solidFill>
                    <a:latin typeface="Symbol" panose="05050102010706020507" pitchFamily="18" charset="2"/>
                  </a:rPr>
                  <a:t>d</a:t>
                </a:r>
                <a:r>
                  <a:rPr lang="en-US" baseline="-25000" dirty="0">
                    <a:solidFill>
                      <a:schemeClr val="tx1"/>
                    </a:solidFill>
                    <a:latin typeface="Symbol" panose="05050102010706020507" pitchFamily="18" charset="2"/>
                  </a:rPr>
                  <a:t>4</a:t>
                </a:r>
                <a:r>
                  <a:rPr lang="en-US" dirty="0">
                    <a:solidFill>
                      <a:schemeClr val="tx1"/>
                    </a:solidFill>
                  </a:rPr>
                  <a:t> </a:t>
                </a:r>
                <a14:m>
                  <m:oMath xmlns:m="http://schemas.openxmlformats.org/officeDocument/2006/math">
                    <m:r>
                      <a:rPr lang="en-US" b="0" i="1" smtClean="0">
                        <a:solidFill>
                          <a:schemeClr val="tx1"/>
                        </a:solidFill>
                        <a:latin typeface="Cambria Math" panose="02040503050406030204" pitchFamily="18" charset="0"/>
                      </a:rPr>
                      <m:t>𝑃</m:t>
                    </m:r>
                    <m:r>
                      <a:rPr lang="en-US" i="1">
                        <a:solidFill>
                          <a:schemeClr val="tx1"/>
                        </a:solidFill>
                        <a:latin typeface="Cambria Math" panose="02040503050406030204" pitchFamily="18" charset="0"/>
                      </a:rPr>
                      <m:t>𝑜𝑠</m:t>
                    </m:r>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2001</m:t>
                        </m:r>
                      </m:sub>
                    </m:sSub>
                    <m:r>
                      <a:rPr lang="en-US" i="1">
                        <a:solidFill>
                          <a:schemeClr val="tx1"/>
                        </a:solidFill>
                        <a:latin typeface="Cambria Math" panose="02040503050406030204" pitchFamily="18" charset="0"/>
                      </a:rPr>
                      <m:t> </m:t>
                    </m:r>
                  </m:oMath>
                </a14:m>
                <a:r>
                  <a:rPr lang="en-US" dirty="0">
                    <a:solidFill>
                      <a:schemeClr val="tx1"/>
                    </a:solidFill>
                  </a:rPr>
                  <a:t>*X</a:t>
                </a:r>
                <a:r>
                  <a:rPr lang="en-US" baseline="-25000" dirty="0">
                    <a:solidFill>
                      <a:schemeClr val="tx1"/>
                    </a:solidFill>
                  </a:rPr>
                  <a:t>f</a:t>
                </a:r>
                <a:r>
                  <a:rPr lang="en-US" baseline="30000" dirty="0">
                    <a:solidFill>
                      <a:schemeClr val="tx1"/>
                    </a:solidFill>
                  </a:rPr>
                  <a:t>1999</a:t>
                </a:r>
                <a:r>
                  <a:rPr lang="en-US" dirty="0">
                    <a:solidFill>
                      <a:schemeClr val="tx1"/>
                    </a:solidFill>
                  </a:rPr>
                  <a:t> +</a:t>
                </a:r>
                <a:r>
                  <a:rPr lang="en-US" dirty="0">
                    <a:solidFill>
                      <a:schemeClr val="tx1"/>
                    </a:solidFill>
                    <a:latin typeface="Symbol" panose="05050102010706020507" pitchFamily="18" charset="2"/>
                  </a:rPr>
                  <a:t> </a:t>
                </a:r>
                <a:endParaRPr lang="en-US" dirty="0">
                  <a:solidFill>
                    <a:schemeClr val="tx1"/>
                  </a:solidFill>
                </a:endParaRPr>
              </a:p>
              <a:p>
                <a:pPr marL="400050" lvl="1" indent="0" defTabSz="1885950">
                  <a:lnSpc>
                    <a:spcPct val="200000"/>
                  </a:lnSpc>
                  <a:spcBef>
                    <a:spcPts val="0"/>
                  </a:spcBef>
                  <a:spcAft>
                    <a:spcPts val="0"/>
                  </a:spcAft>
                  <a:buNone/>
                </a:pPr>
                <a:r>
                  <a:rPr lang="en-US" dirty="0">
                    <a:solidFill>
                      <a:schemeClr val="tx1"/>
                    </a:solidFill>
                  </a:rPr>
                  <a:t>	            </a:t>
                </a:r>
                <a:r>
                  <a:rPr lang="en-US" dirty="0">
                    <a:solidFill>
                      <a:schemeClr val="tx1"/>
                    </a:solidFill>
                    <a:latin typeface="Symbol" panose="05050102010706020507" pitchFamily="18" charset="2"/>
                  </a:rPr>
                  <a:t>d</a:t>
                </a:r>
                <a:r>
                  <a:rPr lang="en-US" baseline="-25000" dirty="0">
                    <a:solidFill>
                      <a:schemeClr val="tx1"/>
                    </a:solidFill>
                    <a:latin typeface="Symbol" panose="05050102010706020507" pitchFamily="18" charset="2"/>
                  </a:rPr>
                  <a:t>5</a:t>
                </a:r>
                <a:r>
                  <a:rPr lang="en-US" dirty="0">
                    <a:solidFill>
                      <a:schemeClr val="tx1"/>
                    </a:solidFill>
                    <a:latin typeface="Symbol" panose="05050102010706020507" pitchFamily="18" charset="2"/>
                  </a:rPr>
                  <a:t> </a:t>
                </a:r>
                <a14:m>
                  <m:oMath xmlns:m="http://schemas.openxmlformats.org/officeDocument/2006/math">
                    <m:r>
                      <a:rPr lang="en-US" b="0" i="1" smtClean="0">
                        <a:solidFill>
                          <a:schemeClr val="tx1"/>
                        </a:solidFill>
                        <a:latin typeface="Cambria Math" panose="02040503050406030204" pitchFamily="18" charset="0"/>
                      </a:rPr>
                      <m:t>𝑃𝑜𝑠</m:t>
                    </m:r>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𝑡</m:t>
                        </m:r>
                      </m:e>
                      <m:sub>
                        <m:r>
                          <a:rPr lang="en-US" b="0" i="1" smtClean="0">
                            <a:solidFill>
                              <a:schemeClr val="tx1"/>
                            </a:solidFill>
                            <a:latin typeface="Cambria Math" panose="02040503050406030204" pitchFamily="18" charset="0"/>
                          </a:rPr>
                          <m:t>2001</m:t>
                        </m:r>
                      </m:sub>
                    </m:sSub>
                    <m:r>
                      <a:rPr lang="en-US" i="1">
                        <a:solidFill>
                          <a:schemeClr val="tx1"/>
                        </a:solidFill>
                        <a:latin typeface="Cambria Math" panose="02040503050406030204" pitchFamily="18" charset="0"/>
                      </a:rPr>
                      <m:t>𝑀𝑆</m:t>
                    </m:r>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𝐻</m:t>
                        </m:r>
                      </m:e>
                      <m:sub>
                        <m:r>
                          <a:rPr lang="en-US" i="1">
                            <a:solidFill>
                              <a:schemeClr val="tx1"/>
                            </a:solidFill>
                            <a:latin typeface="Cambria Math" panose="02040503050406030204" pitchFamily="18" charset="0"/>
                          </a:rPr>
                          <m:t>𝑐</m:t>
                        </m:r>
                        <m:r>
                          <a:rPr lang="en-US" i="1">
                            <a:solidFill>
                              <a:schemeClr val="tx1"/>
                            </a:solidFill>
                            <a:latin typeface="Cambria Math" panose="02040503050406030204" pitchFamily="18" charset="0"/>
                          </a:rPr>
                          <m:t>,1999</m:t>
                        </m:r>
                      </m:sub>
                    </m:sSub>
                  </m:oMath>
                </a14:m>
                <a:endParaRPr lang="en-US" i="1" dirty="0">
                  <a:solidFill>
                    <a:schemeClr val="tx1"/>
                  </a:solidFill>
                  <a:latin typeface="Cambria Math" panose="02040503050406030204" pitchFamily="18" charset="0"/>
                </a:endParaRPr>
              </a:p>
              <a:p>
                <a:pPr marL="400050" lvl="1" indent="0" defTabSz="1885950">
                  <a:lnSpc>
                    <a:spcPct val="200000"/>
                  </a:lnSpc>
                  <a:spcBef>
                    <a:spcPts val="0"/>
                  </a:spcBef>
                  <a:spcAft>
                    <a:spcPts val="0"/>
                  </a:spcAft>
                  <a:buNone/>
                </a:pPr>
                <a:r>
                  <a:rPr lang="en-US" dirty="0">
                    <a:solidFill>
                      <a:schemeClr val="bg1">
                        <a:lumMod val="50000"/>
                      </a:schemeClr>
                    </a:solidFill>
                    <a:latin typeface="Symbol" panose="05050102010706020507" pitchFamily="18" charset="2"/>
                  </a:rPr>
                  <a:t>	               </a:t>
                </a:r>
                <a:r>
                  <a:rPr lang="en-US" dirty="0">
                    <a:solidFill>
                      <a:schemeClr val="tx1"/>
                    </a:solidFill>
                    <a:latin typeface="Symbol" panose="05050102010706020507" pitchFamily="18" charset="2"/>
                  </a:rPr>
                  <a:t>a</a:t>
                </a:r>
                <a:r>
                  <a:rPr lang="en-US" baseline="-25000" dirty="0">
                    <a:solidFill>
                      <a:schemeClr val="tx1"/>
                    </a:solidFill>
                  </a:rPr>
                  <a:t>t</a:t>
                </a:r>
                <a:r>
                  <a:rPr lang="en-US" dirty="0">
                    <a:solidFill>
                      <a:schemeClr val="tx1"/>
                    </a:solidFill>
                    <a:latin typeface="Symbol" panose="05050102010706020507" pitchFamily="18" charset="2"/>
                  </a:rPr>
                  <a:t> </a:t>
                </a:r>
                <a:r>
                  <a:rPr lang="en-US" dirty="0">
                    <a:solidFill>
                      <a:schemeClr val="tx1"/>
                    </a:solidFill>
                  </a:rPr>
                  <a:t>+</a:t>
                </a:r>
                <a:r>
                  <a:rPr lang="en-US" dirty="0">
                    <a:solidFill>
                      <a:schemeClr val="tx1"/>
                    </a:solidFill>
                    <a:latin typeface="Symbol" panose="05050102010706020507" pitchFamily="18" charset="2"/>
                  </a:rPr>
                  <a:t> </a:t>
                </a:r>
                <a:r>
                  <a:rPr lang="en-US" dirty="0" err="1">
                    <a:solidFill>
                      <a:schemeClr val="tx1"/>
                    </a:solidFill>
                    <a:latin typeface="Symbol" panose="05050102010706020507" pitchFamily="18" charset="2"/>
                  </a:rPr>
                  <a:t>a</a:t>
                </a:r>
                <a:r>
                  <a:rPr lang="en-US" baseline="-25000" dirty="0" err="1">
                    <a:solidFill>
                      <a:schemeClr val="tx1"/>
                    </a:solidFill>
                  </a:rPr>
                  <a:t>j</a:t>
                </a:r>
                <a:r>
                  <a:rPr lang="en-US" dirty="0">
                    <a:solidFill>
                      <a:schemeClr val="tx1"/>
                    </a:solidFill>
                    <a:latin typeface="Symbol" panose="05050102010706020507" pitchFamily="18" charset="2"/>
                  </a:rPr>
                  <a:t> </a:t>
                </a:r>
                <a:r>
                  <a:rPr lang="en-US" dirty="0">
                    <a:solidFill>
                      <a:schemeClr val="tx1"/>
                    </a:solidFill>
                  </a:rPr>
                  <a:t>+</a:t>
                </a:r>
                <a:r>
                  <a:rPr lang="en-US" dirty="0">
                    <a:solidFill>
                      <a:schemeClr val="tx1"/>
                    </a:solidFill>
                    <a:latin typeface="Symbol" panose="05050102010706020507" pitchFamily="18" charset="2"/>
                  </a:rPr>
                  <a:t> </a:t>
                </a:r>
                <a:r>
                  <a:rPr lang="en-US" dirty="0" err="1">
                    <a:solidFill>
                      <a:schemeClr val="tx1"/>
                    </a:solidFill>
                    <a:latin typeface="Symbol" panose="05050102010706020507" pitchFamily="18" charset="2"/>
                  </a:rPr>
                  <a:t>e</a:t>
                </a:r>
                <a:r>
                  <a:rPr lang="en-US" baseline="-25000" dirty="0" err="1">
                    <a:solidFill>
                      <a:schemeClr val="tx1"/>
                    </a:solidFill>
                  </a:rPr>
                  <a:t>fijct</a:t>
                </a:r>
                <a:r>
                  <a:rPr lang="en-US" dirty="0">
                    <a:solidFill>
                      <a:schemeClr val="tx1"/>
                    </a:solidFill>
                    <a:latin typeface="Symbol" panose="05050102010706020507" pitchFamily="18" charset="2"/>
                  </a:rPr>
                  <a:t> </a:t>
                </a:r>
                <a:r>
                  <a:rPr lang="en-US" dirty="0">
                    <a:solidFill>
                      <a:schemeClr val="tx1"/>
                    </a:solidFill>
                  </a:rPr>
                  <a:t>	</a:t>
                </a:r>
              </a:p>
              <a:p>
                <a:pPr marL="400050" lvl="1" indent="0" defTabSz="1885950">
                  <a:spcBef>
                    <a:spcPts val="0"/>
                  </a:spcBef>
                  <a:spcAft>
                    <a:spcPts val="0"/>
                  </a:spcAft>
                  <a:buNone/>
                </a:pPr>
                <a:endParaRPr lang="en-US" b="0" i="1" dirty="0">
                  <a:solidFill>
                    <a:schemeClr val="tx1"/>
                  </a:solidFill>
                  <a:latin typeface="Cambria Math" panose="020405030504060302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710406" y="1083733"/>
                <a:ext cx="7723187" cy="5426605"/>
              </a:xfrm>
              <a:blipFill>
                <a:blip r:embed="rId3"/>
                <a:stretch>
                  <a:fillRect/>
                </a:stretch>
              </a:blipFill>
            </p:spPr>
            <p:txBody>
              <a:bodyPr/>
              <a:lstStyle/>
              <a:p>
                <a:r>
                  <a:rPr lang="en-US">
                    <a:noFill/>
                  </a:rPr>
                  <a:t> </a:t>
                </a:r>
              </a:p>
            </p:txBody>
          </p:sp>
        </mc:Fallback>
      </mc:AlternateContent>
      <p:sp>
        <p:nvSpPr>
          <p:cNvPr id="4" name="Slide Number Placeholder 3"/>
          <p:cNvSpPr>
            <a:spLocks noGrp="1"/>
          </p:cNvSpPr>
          <p:nvPr>
            <p:ph type="sldNum" sz="quarter" idx="11"/>
          </p:nvPr>
        </p:nvSpPr>
        <p:spPr/>
        <p:txBody>
          <a:bodyPr/>
          <a:lstStyle/>
          <a:p>
            <a:pPr>
              <a:defRPr/>
            </a:pPr>
            <a:endParaRPr lang="en-GB" dirty="0"/>
          </a:p>
          <a:p>
            <a:pPr>
              <a:defRPr/>
            </a:pPr>
            <a:fld id="{FC96386F-C149-48D8-92C5-2CFDBA85534B}" type="slidenum">
              <a:rPr lang="en-GB" smtClean="0"/>
              <a:pPr>
                <a:defRPr/>
              </a:pPr>
              <a:t>39</a:t>
            </a:fld>
            <a:endParaRPr lang="en-GB" dirty="0"/>
          </a:p>
        </p:txBody>
      </p:sp>
      <p:sp>
        <p:nvSpPr>
          <p:cNvPr id="6" name="TextBox 5"/>
          <p:cNvSpPr txBox="1"/>
          <p:nvPr/>
        </p:nvSpPr>
        <p:spPr>
          <a:xfrm>
            <a:off x="6371297" y="2608311"/>
            <a:ext cx="1905726" cy="430887"/>
          </a:xfrm>
          <a:prstGeom prst="rect">
            <a:avLst/>
          </a:prstGeom>
          <a:noFill/>
        </p:spPr>
        <p:txBody>
          <a:bodyPr wrap="square" rtlCol="0">
            <a:spAutoFit/>
          </a:bodyPr>
          <a:lstStyle/>
          <a:p>
            <a:r>
              <a:rPr lang="en-US" sz="1100" b="0" u="none" dirty="0">
                <a:solidFill>
                  <a:srgbClr val="0000FF"/>
                </a:solidFill>
                <a:latin typeface="Arial" panose="020B0604020202020204" pitchFamily="34" charset="0"/>
                <a:cs typeface="Arial" panose="020B0604020202020204" pitchFamily="34" charset="0"/>
              </a:rPr>
              <a:t>Exposure via initial county of employment</a:t>
            </a:r>
          </a:p>
        </p:txBody>
      </p:sp>
      <p:sp>
        <p:nvSpPr>
          <p:cNvPr id="8" name="TextBox 7"/>
          <p:cNvSpPr txBox="1"/>
          <p:nvPr/>
        </p:nvSpPr>
        <p:spPr>
          <a:xfrm>
            <a:off x="6373925" y="1991463"/>
            <a:ext cx="2078430" cy="430887"/>
          </a:xfrm>
          <a:prstGeom prst="rect">
            <a:avLst/>
          </a:prstGeom>
          <a:noFill/>
        </p:spPr>
        <p:txBody>
          <a:bodyPr wrap="square" rtlCol="0">
            <a:spAutoFit/>
          </a:bodyPr>
          <a:lstStyle/>
          <a:p>
            <a:r>
              <a:rPr lang="en-US" sz="1100" b="0" u="none" dirty="0">
                <a:solidFill>
                  <a:srgbClr val="0000FF"/>
                </a:solidFill>
                <a:latin typeface="Arial" panose="020B0604020202020204" pitchFamily="34" charset="0"/>
                <a:cs typeface="Arial" panose="020B0604020202020204" pitchFamily="34" charset="0"/>
              </a:rPr>
              <a:t>Exposure via initial industry of employment</a:t>
            </a:r>
          </a:p>
        </p:txBody>
      </p:sp>
      <p:sp>
        <p:nvSpPr>
          <p:cNvPr id="10" name="TextBox 9"/>
          <p:cNvSpPr txBox="1"/>
          <p:nvPr/>
        </p:nvSpPr>
        <p:spPr>
          <a:xfrm>
            <a:off x="6371296" y="3198736"/>
            <a:ext cx="2140035" cy="430887"/>
          </a:xfrm>
          <a:prstGeom prst="rect">
            <a:avLst/>
          </a:prstGeom>
          <a:noFill/>
        </p:spPr>
        <p:txBody>
          <a:bodyPr wrap="square" rtlCol="0">
            <a:spAutoFit/>
          </a:bodyPr>
          <a:lstStyle/>
          <a:p>
            <a:r>
              <a:rPr lang="en-US" sz="1100" b="0" u="none" dirty="0">
                <a:solidFill>
                  <a:srgbClr val="0000FF"/>
                </a:solidFill>
                <a:latin typeface="Arial" panose="020B0604020202020204" pitchFamily="34" charset="0"/>
                <a:cs typeface="Arial" panose="020B0604020202020204" pitchFamily="34" charset="0"/>
              </a:rPr>
              <a:t>Initial </a:t>
            </a:r>
            <a:r>
              <a:rPr lang="en-US" sz="1100" b="0" dirty="0">
                <a:solidFill>
                  <a:srgbClr val="0000FF"/>
                </a:solidFill>
                <a:latin typeface="Arial" panose="020B0604020202020204" pitchFamily="34" charset="0"/>
                <a:cs typeface="Arial" panose="020B0604020202020204" pitchFamily="34" charset="0"/>
              </a:rPr>
              <a:t>worker</a:t>
            </a:r>
            <a:r>
              <a:rPr lang="en-US" sz="1100" b="0" u="none" dirty="0">
                <a:solidFill>
                  <a:srgbClr val="0000FF"/>
                </a:solidFill>
                <a:latin typeface="Arial" panose="020B0604020202020204" pitchFamily="34" charset="0"/>
                <a:cs typeface="Arial" panose="020B0604020202020204" pitchFamily="34" charset="0"/>
              </a:rPr>
              <a:t> attributes (gender, race, education, age)</a:t>
            </a:r>
          </a:p>
        </p:txBody>
      </p:sp>
      <p:sp>
        <p:nvSpPr>
          <p:cNvPr id="12" name="TextBox 11"/>
          <p:cNvSpPr txBox="1"/>
          <p:nvPr/>
        </p:nvSpPr>
        <p:spPr>
          <a:xfrm>
            <a:off x="6373983" y="5184945"/>
            <a:ext cx="1761375" cy="261610"/>
          </a:xfrm>
          <a:prstGeom prst="rect">
            <a:avLst/>
          </a:prstGeom>
          <a:noFill/>
        </p:spPr>
        <p:txBody>
          <a:bodyPr wrap="square" rtlCol="0">
            <a:spAutoFit/>
          </a:bodyPr>
          <a:lstStyle/>
          <a:p>
            <a:r>
              <a:rPr lang="en-US" sz="1100" b="0" u="none" dirty="0">
                <a:solidFill>
                  <a:srgbClr val="0000FF"/>
                </a:solidFill>
                <a:latin typeface="Arial" panose="020B0604020202020204" pitchFamily="34" charset="0"/>
                <a:cs typeface="Arial" panose="020B0604020202020204" pitchFamily="34" charset="0"/>
              </a:rPr>
              <a:t>Year and worker FE</a:t>
            </a:r>
          </a:p>
        </p:txBody>
      </p:sp>
      <p:sp>
        <p:nvSpPr>
          <p:cNvPr id="14" name="TextBox 13"/>
          <p:cNvSpPr txBox="1"/>
          <p:nvPr/>
        </p:nvSpPr>
        <p:spPr>
          <a:xfrm>
            <a:off x="6373925" y="3690998"/>
            <a:ext cx="2121775" cy="600164"/>
          </a:xfrm>
          <a:prstGeom prst="rect">
            <a:avLst/>
          </a:prstGeom>
          <a:noFill/>
        </p:spPr>
        <p:txBody>
          <a:bodyPr wrap="square" rtlCol="0">
            <a:spAutoFit/>
          </a:bodyPr>
          <a:lstStyle/>
          <a:p>
            <a:r>
              <a:rPr lang="en-US" sz="1100" b="0" u="none" dirty="0">
                <a:solidFill>
                  <a:srgbClr val="0000FF"/>
                </a:solidFill>
                <a:latin typeface="Arial" panose="020B0604020202020204" pitchFamily="34" charset="0"/>
                <a:cs typeface="Arial" panose="020B0604020202020204" pitchFamily="34" charset="0"/>
              </a:rPr>
              <a:t>Initial </a:t>
            </a:r>
            <a:r>
              <a:rPr lang="en-US" sz="1100" b="0" dirty="0">
                <a:solidFill>
                  <a:srgbClr val="0000FF"/>
                </a:solidFill>
                <a:latin typeface="Arial" panose="020B0604020202020204" pitchFamily="34" charset="0"/>
                <a:cs typeface="Arial" panose="020B0604020202020204" pitchFamily="34" charset="0"/>
              </a:rPr>
              <a:t>firm</a:t>
            </a:r>
            <a:r>
              <a:rPr lang="en-US" sz="1100" b="0" u="none" dirty="0">
                <a:solidFill>
                  <a:srgbClr val="0000FF"/>
                </a:solidFill>
                <a:latin typeface="Arial" panose="020B0604020202020204" pitchFamily="34" charset="0"/>
                <a:cs typeface="Arial" panose="020B0604020202020204" pitchFamily="34" charset="0"/>
              </a:rPr>
              <a:t> attributes</a:t>
            </a:r>
          </a:p>
          <a:p>
            <a:r>
              <a:rPr lang="en-US" sz="1100" b="0" u="none" dirty="0">
                <a:solidFill>
                  <a:srgbClr val="0000FF"/>
                </a:solidFill>
                <a:latin typeface="Arial" panose="020B0604020202020204" pitchFamily="34" charset="0"/>
                <a:cs typeface="Arial" panose="020B0604020202020204" pitchFamily="34" charset="0"/>
              </a:rPr>
              <a:t>(firm’s size, age and multi-unit status)</a:t>
            </a:r>
          </a:p>
        </p:txBody>
      </p:sp>
      <p:sp>
        <p:nvSpPr>
          <p:cNvPr id="16" name="TextBox 15">
            <a:extLst>
              <a:ext uri="{FF2B5EF4-FFF2-40B4-BE49-F238E27FC236}">
                <a16:creationId xmlns:a16="http://schemas.microsoft.com/office/drawing/2014/main" id="{92C36878-60D7-4835-867B-25D333FFA4E0}"/>
              </a:ext>
            </a:extLst>
          </p:cNvPr>
          <p:cNvSpPr txBox="1"/>
          <p:nvPr/>
        </p:nvSpPr>
        <p:spPr>
          <a:xfrm>
            <a:off x="6394136" y="4484000"/>
            <a:ext cx="1761375" cy="430887"/>
          </a:xfrm>
          <a:prstGeom prst="rect">
            <a:avLst/>
          </a:prstGeom>
          <a:noFill/>
        </p:spPr>
        <p:txBody>
          <a:bodyPr wrap="square" rtlCol="0">
            <a:spAutoFit/>
          </a:bodyPr>
          <a:lstStyle/>
          <a:p>
            <a:r>
              <a:rPr lang="en-US" sz="1100" b="0" u="none" dirty="0">
                <a:solidFill>
                  <a:srgbClr val="0000FF"/>
                </a:solidFill>
                <a:latin typeface="Arial" panose="020B0604020202020204" pitchFamily="34" charset="0"/>
                <a:cs typeface="Arial" panose="020B0604020202020204" pitchFamily="34" charset="0"/>
              </a:rPr>
              <a:t>County c's 1999 manufacturing share</a:t>
            </a:r>
          </a:p>
        </p:txBody>
      </p:sp>
    </p:spTree>
    <p:extLst>
      <p:ext uri="{BB962C8B-B14F-4D97-AF65-F5344CB8AC3E}">
        <p14:creationId xmlns:p14="http://schemas.microsoft.com/office/powerpoint/2010/main" val="667650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subTnLst>
                                    <p:animClr clrSpc="rgb" dir="cw">
                                      <p:cBhvr override="childStyle">
                                        <p:cTn dur="1" fill="hold" display="0" masterRel="nextClick" afterEffect="1"/>
                                        <p:tgtEl>
                                          <p:spTgt spid="8"/>
                                        </p:tgtEl>
                                        <p:attrNameLst>
                                          <p:attrName>ppt_c</p:attrName>
                                        </p:attrNameLst>
                                      </p:cBhvr>
                                      <p:to>
                                        <a:schemeClr val="bg2"/>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subTnLst>
                                    <p:animClr clrSpc="rgb" dir="cw">
                                      <p:cBhvr override="childStyle">
                                        <p:cTn dur="1" fill="hold" display="0" masterRel="nextClick" afterEffect="1"/>
                                        <p:tgtEl>
                                          <p:spTgt spid="6"/>
                                        </p:tgtEl>
                                        <p:attrNameLst>
                                          <p:attrName>ppt_c</p:attrName>
                                        </p:attrNameLst>
                                      </p:cBhvr>
                                      <p:to>
                                        <a:schemeClr val="bg2"/>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subTnLst>
                                    <p:animClr clrSpc="rgb" dir="cw">
                                      <p:cBhvr override="childStyle">
                                        <p:cTn dur="1" fill="hold" display="0" masterRel="nextClick" afterEffect="1"/>
                                        <p:tgtEl>
                                          <p:spTgt spid="10"/>
                                        </p:tgtEl>
                                        <p:attrNameLst>
                                          <p:attrName>ppt_c</p:attrName>
                                        </p:attrNameLst>
                                      </p:cBhvr>
                                      <p:to>
                                        <a:schemeClr val="bg2"/>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subTnLst>
                                    <p:animClr clrSpc="rgb" dir="cw">
                                      <p:cBhvr override="childStyle">
                                        <p:cTn dur="1" fill="hold" display="0" masterRel="nextClick" afterEffect="1"/>
                                        <p:tgtEl>
                                          <p:spTgt spid="14"/>
                                        </p:tgtEl>
                                        <p:attrNameLst>
                                          <p:attrName>ppt_c</p:attrName>
                                        </p:attrNameLst>
                                      </p:cBhvr>
                                      <p:to>
                                        <a:schemeClr val="bg2"/>
                                      </p:to>
                                    </p:animClr>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subTnLst>
                                    <p:animClr clrSpc="rgb" dir="cw">
                                      <p:cBhvr override="childStyle">
                                        <p:cTn dur="1" fill="hold" display="0" masterRel="nextClick" afterEffect="1"/>
                                        <p:tgtEl>
                                          <p:spTgt spid="16"/>
                                        </p:tgtEl>
                                        <p:attrNameLst>
                                          <p:attrName>ppt_c</p:attrName>
                                        </p:attrNameLst>
                                      </p:cBhvr>
                                      <p:to>
                                        <a:schemeClr val="bg2"/>
                                      </p:to>
                                    </p:animClr>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subTnLst>
                                    <p:animClr clrSpc="rgb" dir="cw">
                                      <p:cBhvr override="childStyle">
                                        <p:cTn dur="1" fill="hold" display="0" masterRel="nextClick" afterEffect="1"/>
                                        <p:tgtEl>
                                          <p:spTgt spid="12"/>
                                        </p:tgtEl>
                                        <p:attrNameLst>
                                          <p:attrName>ppt_c</p:attrName>
                                        </p:attrNameLst>
                                      </p:cBhvr>
                                      <p:to>
                                        <a:schemeClr val="bg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0" grpId="0"/>
      <p:bldP spid="12" grpId="0"/>
      <p:bldP spid="14" grpId="0"/>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C4206-203E-4096-9089-2C2139336675}"/>
              </a:ext>
            </a:extLst>
          </p:cNvPr>
          <p:cNvSpPr>
            <a:spLocks noGrp="1"/>
          </p:cNvSpPr>
          <p:nvPr>
            <p:ph type="title"/>
          </p:nvPr>
        </p:nvSpPr>
        <p:spPr/>
        <p:txBody>
          <a:bodyPr/>
          <a:lstStyle/>
          <a:p>
            <a:r>
              <a:rPr lang="en-US" dirty="0"/>
              <a:t>Key Findings/Contributions</a:t>
            </a:r>
          </a:p>
        </p:txBody>
      </p:sp>
      <p:sp>
        <p:nvSpPr>
          <p:cNvPr id="3" name="Content Placeholder 2">
            <a:extLst>
              <a:ext uri="{FF2B5EF4-FFF2-40B4-BE49-F238E27FC236}">
                <a16:creationId xmlns:a16="http://schemas.microsoft.com/office/drawing/2014/main" id="{F1A94531-2165-40A4-867F-DF4FB6859B8F}"/>
              </a:ext>
            </a:extLst>
          </p:cNvPr>
          <p:cNvSpPr>
            <a:spLocks noGrp="1"/>
          </p:cNvSpPr>
          <p:nvPr>
            <p:ph idx="1"/>
          </p:nvPr>
        </p:nvSpPr>
        <p:spPr/>
        <p:txBody>
          <a:bodyPr/>
          <a:lstStyle/>
          <a:p>
            <a:r>
              <a:rPr lang="en-US" dirty="0"/>
              <a:t>County exposure matters more than industry exposure</a:t>
            </a:r>
          </a:p>
          <a:p>
            <a:endParaRPr lang="en-US" dirty="0"/>
          </a:p>
          <a:p>
            <a:r>
              <a:rPr lang="en-US" dirty="0"/>
              <a:t>Upstream exposure mitigates own and downstream exposure</a:t>
            </a:r>
          </a:p>
          <a:p>
            <a:pPr marL="0" indent="0">
              <a:buNone/>
            </a:pPr>
            <a:endParaRPr lang="en-US" dirty="0"/>
          </a:p>
          <a:p>
            <a:r>
              <a:rPr lang="en-US" dirty="0"/>
              <a:t>Exposed M workers exhibit large relative earnings losses</a:t>
            </a:r>
          </a:p>
          <a:p>
            <a:endParaRPr lang="en-US" dirty="0"/>
          </a:p>
          <a:p>
            <a:r>
              <a:rPr lang="en-US" dirty="0"/>
              <a:t>NM workers gains from upstream exposure offset losses from own and downstream exposure, inducing relative earnings </a:t>
            </a:r>
            <a:r>
              <a:rPr lang="en-US" i="1" dirty="0"/>
              <a:t>gains</a:t>
            </a:r>
          </a:p>
          <a:p>
            <a:endParaRPr lang="en-US" i="1" dirty="0"/>
          </a:p>
          <a:p>
            <a:r>
              <a:rPr lang="en-US" dirty="0"/>
              <a:t>M workers at smaller, non-diversified, trading firms do relatively well</a:t>
            </a:r>
          </a:p>
          <a:p>
            <a:endParaRPr lang="en-US" dirty="0"/>
          </a:p>
          <a:p>
            <a:r>
              <a:rPr lang="en-US" dirty="0"/>
              <a:t>M and NM workers within initially high earnings to relatively well</a:t>
            </a:r>
          </a:p>
          <a:p>
            <a:pPr marL="0" indent="0">
              <a:buNone/>
            </a:pPr>
            <a:endParaRPr lang="en-US" i="1" dirty="0"/>
          </a:p>
        </p:txBody>
      </p:sp>
      <p:sp>
        <p:nvSpPr>
          <p:cNvPr id="4" name="Slide Number Placeholder 3">
            <a:extLst>
              <a:ext uri="{FF2B5EF4-FFF2-40B4-BE49-F238E27FC236}">
                <a16:creationId xmlns:a16="http://schemas.microsoft.com/office/drawing/2014/main" id="{4276EF0C-D88C-4FAC-A195-434FE93B16F0}"/>
              </a:ext>
            </a:extLst>
          </p:cNvPr>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4</a:t>
            </a:fld>
            <a:endParaRPr lang="en-GB" dirty="0"/>
          </a:p>
        </p:txBody>
      </p:sp>
    </p:spTree>
    <p:extLst>
      <p:ext uri="{BB962C8B-B14F-4D97-AF65-F5344CB8AC3E}">
        <p14:creationId xmlns:p14="http://schemas.microsoft.com/office/powerpoint/2010/main" val="4205315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“Direct” Specification (1993-2014)</a:t>
            </a:r>
            <a:br>
              <a:rPr lang="en-US" dirty="0"/>
            </a:br>
            <a:r>
              <a:rPr lang="en-US" sz="1400" dirty="0"/>
              <a:t>worker j, firm f, county c, industry </a:t>
            </a:r>
            <a:r>
              <a:rPr lang="en-US" sz="1400" dirty="0" err="1"/>
              <a:t>i</a:t>
            </a:r>
            <a:r>
              <a:rPr lang="en-US" sz="1400" dirty="0"/>
              <a:t>, year t</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710406" y="1083733"/>
                <a:ext cx="7723187" cy="5426605"/>
              </a:xfrm>
            </p:spPr>
            <p:txBody>
              <a:bodyPr/>
              <a:lstStyle/>
              <a:p>
                <a:pPr marL="400050" lvl="1" indent="0" defTabSz="1885950">
                  <a:lnSpc>
                    <a:spcPct val="200000"/>
                  </a:lnSpc>
                  <a:spcBef>
                    <a:spcPts val="0"/>
                  </a:spcBef>
                  <a:spcAft>
                    <a:spcPts val="0"/>
                  </a:spcAft>
                  <a:buNone/>
                </a:pPr>
                <a:endParaRPr lang="en-US" b="0" i="1" dirty="0">
                  <a:solidFill>
                    <a:schemeClr val="tx1"/>
                  </a:solidFill>
                  <a:latin typeface="Cambria Math" panose="02040503050406030204" pitchFamily="18" charset="0"/>
                </a:endParaRPr>
              </a:p>
              <a:p>
                <a:pPr marL="400050" lvl="1" indent="0" defTabSz="1885950">
                  <a:lnSpc>
                    <a:spcPct val="200000"/>
                  </a:lnSpc>
                  <a:spcBef>
                    <a:spcPts val="0"/>
                  </a:spcBef>
                  <a:spcAft>
                    <a:spcPts val="0"/>
                  </a:spcAft>
                  <a:buNone/>
                </a:pPr>
                <a14:m>
                  <m:oMath xmlns:m="http://schemas.openxmlformats.org/officeDocument/2006/math">
                    <m:sSub>
                      <m:sSubPr>
                        <m:ctrlPr>
                          <a:rPr lang="en-US" b="0" i="1" smtClean="0">
                            <a:solidFill>
                              <a:schemeClr val="tx1"/>
                            </a:solidFill>
                            <a:latin typeface="Cambria Math" panose="02040503050406030204" pitchFamily="18" charset="0"/>
                          </a:rPr>
                        </m:ctrlPr>
                      </m:sSubPr>
                      <m:e>
                        <m:acc>
                          <m:accPr>
                            <m:chr m:val="̃"/>
                            <m:ctrlPr>
                              <a:rPr lang="en-US" b="0" i="1" smtClean="0">
                                <a:solidFill>
                                  <a:schemeClr val="tx1"/>
                                </a:solidFill>
                                <a:latin typeface="Cambria Math" panose="02040503050406030204" pitchFamily="18" charset="0"/>
                              </a:rPr>
                            </m:ctrlPr>
                          </m:accPr>
                          <m:e>
                            <m:r>
                              <a:rPr lang="en-US" i="1">
                                <a:solidFill>
                                  <a:schemeClr val="tx1"/>
                                </a:solidFill>
                                <a:latin typeface="Cambria Math" panose="02040503050406030204" pitchFamily="18" charset="0"/>
                              </a:rPr>
                              <m:t>𝐸𝑎𝑟𝑛𝑖𝑛𝑔𝑠</m:t>
                            </m:r>
                          </m:e>
                        </m:acc>
                      </m:e>
                      <m:sub>
                        <m:r>
                          <a:rPr lang="en-US" b="0" i="1" smtClean="0">
                            <a:solidFill>
                              <a:schemeClr val="tx1"/>
                            </a:solidFill>
                            <a:latin typeface="Cambria Math" panose="02040503050406030204" pitchFamily="18" charset="0"/>
                          </a:rPr>
                          <m:t>𝑗𝑖𝑓𝑐𝑡</m:t>
                        </m:r>
                      </m:sub>
                    </m:sSub>
                  </m:oMath>
                </a14:m>
                <a:r>
                  <a:rPr lang="en-US" dirty="0">
                    <a:solidFill>
                      <a:schemeClr val="tx1"/>
                    </a:solidFill>
                  </a:rPr>
                  <a:t>  =       </a:t>
                </a:r>
                <a:r>
                  <a:rPr lang="en-US" dirty="0">
                    <a:solidFill>
                      <a:srgbClr val="FF0000"/>
                    </a:solidFill>
                    <a:latin typeface="Symbol" panose="05050102010706020507" pitchFamily="18" charset="2"/>
                  </a:rPr>
                  <a:t>d</a:t>
                </a:r>
                <a:r>
                  <a:rPr lang="en-US" baseline="-25000" dirty="0">
                    <a:solidFill>
                      <a:srgbClr val="FF0000"/>
                    </a:solidFill>
                    <a:latin typeface="Symbol" panose="05050102010706020507" pitchFamily="18" charset="2"/>
                  </a:rPr>
                  <a:t>1</a:t>
                </a:r>
                <a:r>
                  <a:rPr lang="en-US" dirty="0">
                    <a:solidFill>
                      <a:srgbClr val="FF0000"/>
                    </a:solidFill>
                  </a:rPr>
                  <a:t> </a:t>
                </a:r>
                <a14:m>
                  <m:oMath xmlns:m="http://schemas.openxmlformats.org/officeDocument/2006/math">
                    <m:r>
                      <a:rPr lang="en-US" b="0" i="1" smtClean="0">
                        <a:solidFill>
                          <a:srgbClr val="FF0000"/>
                        </a:solidFill>
                        <a:latin typeface="Cambria Math" panose="02040503050406030204" pitchFamily="18" charset="0"/>
                      </a:rPr>
                      <m:t>𝑃𝑜𝑠</m:t>
                    </m:r>
                    <m:sSub>
                      <m:sSubPr>
                        <m:ctrlPr>
                          <a:rPr lang="en-US" b="0" i="1" smtClean="0">
                            <a:solidFill>
                              <a:srgbClr val="FF0000"/>
                            </a:solidFill>
                            <a:latin typeface="Cambria Math" panose="02040503050406030204" pitchFamily="18" charset="0"/>
                          </a:rPr>
                        </m:ctrlPr>
                      </m:sSubPr>
                      <m:e>
                        <m:r>
                          <a:rPr lang="en-US" b="0" i="1" smtClean="0">
                            <a:solidFill>
                              <a:srgbClr val="FF0000"/>
                            </a:solidFill>
                            <a:latin typeface="Cambria Math" panose="02040503050406030204" pitchFamily="18" charset="0"/>
                          </a:rPr>
                          <m:t>𝑡</m:t>
                        </m:r>
                      </m:e>
                      <m:sub>
                        <m:r>
                          <a:rPr lang="en-US" b="0" i="1" smtClean="0">
                            <a:solidFill>
                              <a:srgbClr val="FF0000"/>
                            </a:solidFill>
                            <a:latin typeface="Cambria Math" panose="02040503050406030204" pitchFamily="18" charset="0"/>
                          </a:rPr>
                          <m:t>2001</m:t>
                        </m:r>
                      </m:sub>
                    </m:sSub>
                  </m:oMath>
                </a14:m>
                <a:r>
                  <a:rPr lang="en-US" dirty="0">
                    <a:solidFill>
                      <a:srgbClr val="FF0000"/>
                    </a:solidFill>
                  </a:rPr>
                  <a:t>*NTR </a:t>
                </a:r>
                <a:r>
                  <a:rPr lang="en-US" dirty="0" err="1">
                    <a:solidFill>
                      <a:srgbClr val="FF0000"/>
                    </a:solidFill>
                  </a:rPr>
                  <a:t>Gap</a:t>
                </a:r>
                <a:r>
                  <a:rPr lang="en-US" baseline="-25000" dirty="0" err="1">
                    <a:solidFill>
                      <a:srgbClr val="FF0000"/>
                    </a:solidFill>
                  </a:rPr>
                  <a:t>i</a:t>
                </a:r>
                <a:r>
                  <a:rPr lang="en-US" dirty="0">
                    <a:solidFill>
                      <a:srgbClr val="FF0000"/>
                    </a:solidFill>
                  </a:rPr>
                  <a:t>  </a:t>
                </a:r>
                <a:r>
                  <a:rPr lang="en-US" dirty="0">
                    <a:solidFill>
                      <a:schemeClr val="tx1"/>
                    </a:solidFill>
                  </a:rPr>
                  <a:t>+</a:t>
                </a:r>
                <a:br>
                  <a:rPr lang="en-US" dirty="0">
                    <a:solidFill>
                      <a:schemeClr val="tx1"/>
                    </a:solidFill>
                  </a:rPr>
                </a:br>
                <a:r>
                  <a:rPr lang="en-US" dirty="0">
                    <a:solidFill>
                      <a:schemeClr val="tx1"/>
                    </a:solidFill>
                  </a:rPr>
                  <a:t>	</a:t>
                </a:r>
                <a:r>
                  <a:rPr lang="en-US" dirty="0">
                    <a:solidFill>
                      <a:schemeClr val="tx1"/>
                    </a:solidFill>
                    <a:latin typeface="Symbol" panose="05050102010706020507" pitchFamily="18" charset="2"/>
                  </a:rPr>
                  <a:t>             </a:t>
                </a:r>
                <a:r>
                  <a:rPr lang="en-US" dirty="0">
                    <a:solidFill>
                      <a:srgbClr val="FF0000"/>
                    </a:solidFill>
                    <a:latin typeface="Symbol" panose="05050102010706020507" pitchFamily="18" charset="2"/>
                  </a:rPr>
                  <a:t>d</a:t>
                </a:r>
                <a:r>
                  <a:rPr lang="en-US" baseline="-25000" dirty="0">
                    <a:solidFill>
                      <a:srgbClr val="FF0000"/>
                    </a:solidFill>
                    <a:latin typeface="Symbol" panose="05050102010706020507" pitchFamily="18" charset="2"/>
                  </a:rPr>
                  <a:t>2</a:t>
                </a:r>
                <a:r>
                  <a:rPr lang="en-US" dirty="0">
                    <a:solidFill>
                      <a:srgbClr val="FF0000"/>
                    </a:solidFill>
                  </a:rPr>
                  <a:t> </a:t>
                </a:r>
                <a14:m>
                  <m:oMath xmlns:m="http://schemas.openxmlformats.org/officeDocument/2006/math">
                    <m:r>
                      <a:rPr lang="en-US" b="0" i="1" smtClean="0">
                        <a:solidFill>
                          <a:srgbClr val="FF0000"/>
                        </a:solidFill>
                        <a:latin typeface="Cambria Math" panose="02040503050406030204" pitchFamily="18" charset="0"/>
                      </a:rPr>
                      <m:t>𝑃</m:t>
                    </m:r>
                    <m:r>
                      <a:rPr lang="en-US" i="1">
                        <a:solidFill>
                          <a:srgbClr val="FF0000"/>
                        </a:solidFill>
                        <a:latin typeface="Cambria Math" panose="02040503050406030204" pitchFamily="18" charset="0"/>
                      </a:rPr>
                      <m:t>𝑜𝑠</m:t>
                    </m:r>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𝑡</m:t>
                        </m:r>
                      </m:e>
                      <m:sub>
                        <m:r>
                          <a:rPr lang="en-US" i="1">
                            <a:solidFill>
                              <a:srgbClr val="FF0000"/>
                            </a:solidFill>
                            <a:latin typeface="Cambria Math" panose="02040503050406030204" pitchFamily="18" charset="0"/>
                          </a:rPr>
                          <m:t>2001</m:t>
                        </m:r>
                      </m:sub>
                    </m:sSub>
                  </m:oMath>
                </a14:m>
                <a:r>
                  <a:rPr lang="en-US" dirty="0">
                    <a:solidFill>
                      <a:srgbClr val="FF0000"/>
                    </a:solidFill>
                  </a:rPr>
                  <a:t>*NTR </a:t>
                </a:r>
                <a:r>
                  <a:rPr lang="en-US" dirty="0" err="1">
                    <a:solidFill>
                      <a:srgbClr val="FF0000"/>
                    </a:solidFill>
                  </a:rPr>
                  <a:t>Gap</a:t>
                </a:r>
                <a:r>
                  <a:rPr lang="en-US" baseline="-25000" dirty="0" err="1">
                    <a:solidFill>
                      <a:srgbClr val="FF0000"/>
                    </a:solidFill>
                  </a:rPr>
                  <a:t>c</a:t>
                </a:r>
                <a:r>
                  <a:rPr lang="en-US" dirty="0">
                    <a:solidFill>
                      <a:srgbClr val="FF0000"/>
                    </a:solidFill>
                  </a:rPr>
                  <a:t> </a:t>
                </a:r>
                <a:r>
                  <a:rPr lang="en-US" dirty="0">
                    <a:solidFill>
                      <a:schemeClr val="tx1"/>
                    </a:solidFill>
                  </a:rPr>
                  <a:t>+                          	            </a:t>
                </a:r>
                <a:r>
                  <a:rPr lang="en-US" dirty="0">
                    <a:solidFill>
                      <a:schemeClr val="tx1"/>
                    </a:solidFill>
                    <a:latin typeface="Symbol" panose="05050102010706020507" pitchFamily="18" charset="2"/>
                  </a:rPr>
                  <a:t>d</a:t>
                </a:r>
                <a:r>
                  <a:rPr lang="en-US" baseline="-25000" dirty="0">
                    <a:solidFill>
                      <a:schemeClr val="tx1"/>
                    </a:solidFill>
                    <a:latin typeface="Symbol" panose="05050102010706020507" pitchFamily="18" charset="2"/>
                  </a:rPr>
                  <a:t>3</a:t>
                </a:r>
                <a:r>
                  <a:rPr lang="en-US" dirty="0">
                    <a:solidFill>
                      <a:schemeClr val="tx1"/>
                    </a:solidFill>
                  </a:rPr>
                  <a:t> </a:t>
                </a:r>
                <a14:m>
                  <m:oMath xmlns:m="http://schemas.openxmlformats.org/officeDocument/2006/math">
                    <m:r>
                      <a:rPr lang="en-US" b="0" i="1" smtClean="0">
                        <a:solidFill>
                          <a:schemeClr val="tx1"/>
                        </a:solidFill>
                        <a:latin typeface="Cambria Math" panose="02040503050406030204" pitchFamily="18" charset="0"/>
                      </a:rPr>
                      <m:t>𝑃</m:t>
                    </m:r>
                    <m:r>
                      <a:rPr lang="en-US" i="1">
                        <a:solidFill>
                          <a:schemeClr val="tx1"/>
                        </a:solidFill>
                        <a:latin typeface="Cambria Math" panose="02040503050406030204" pitchFamily="18" charset="0"/>
                      </a:rPr>
                      <m:t>𝑜𝑠</m:t>
                    </m:r>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2001</m:t>
                        </m:r>
                      </m:sub>
                    </m:sSub>
                    <m:r>
                      <a:rPr lang="en-US" i="1">
                        <a:solidFill>
                          <a:schemeClr val="tx1"/>
                        </a:solidFill>
                        <a:latin typeface="Cambria Math" panose="02040503050406030204" pitchFamily="18" charset="0"/>
                      </a:rPr>
                      <m:t> </m:t>
                    </m:r>
                  </m:oMath>
                </a14:m>
                <a:r>
                  <a:rPr lang="en-US" dirty="0">
                    <a:solidFill>
                      <a:schemeClr val="tx1"/>
                    </a:solidFill>
                  </a:rPr>
                  <a:t>*X</a:t>
                </a:r>
                <a:r>
                  <a:rPr lang="en-US" baseline="-25000" dirty="0">
                    <a:solidFill>
                      <a:schemeClr val="tx1"/>
                    </a:solidFill>
                  </a:rPr>
                  <a:t>j</a:t>
                </a:r>
                <a:r>
                  <a:rPr lang="en-US" baseline="30000" dirty="0">
                    <a:solidFill>
                      <a:schemeClr val="tx1"/>
                    </a:solidFill>
                  </a:rPr>
                  <a:t>1999</a:t>
                </a:r>
                <a:r>
                  <a:rPr lang="en-US" dirty="0">
                    <a:solidFill>
                      <a:schemeClr val="tx1"/>
                    </a:solidFill>
                  </a:rPr>
                  <a:t> +</a:t>
                </a:r>
                <a:r>
                  <a:rPr lang="en-US" dirty="0">
                    <a:solidFill>
                      <a:schemeClr val="tx1"/>
                    </a:solidFill>
                    <a:latin typeface="Symbol" panose="05050102010706020507" pitchFamily="18" charset="2"/>
                  </a:rPr>
                  <a:t> </a:t>
                </a:r>
                <a:endParaRPr lang="en-US" dirty="0">
                  <a:solidFill>
                    <a:schemeClr val="tx1"/>
                  </a:solidFill>
                </a:endParaRPr>
              </a:p>
              <a:p>
                <a:pPr marL="400050" lvl="1" indent="0" defTabSz="1885950">
                  <a:lnSpc>
                    <a:spcPct val="200000"/>
                  </a:lnSpc>
                  <a:spcBef>
                    <a:spcPts val="0"/>
                  </a:spcBef>
                  <a:spcAft>
                    <a:spcPts val="0"/>
                  </a:spcAft>
                  <a:buNone/>
                </a:pPr>
                <a:r>
                  <a:rPr lang="en-US" dirty="0">
                    <a:solidFill>
                      <a:schemeClr val="tx1"/>
                    </a:solidFill>
                  </a:rPr>
                  <a:t>	            </a:t>
                </a:r>
                <a:r>
                  <a:rPr lang="en-US" dirty="0">
                    <a:solidFill>
                      <a:schemeClr val="tx1"/>
                    </a:solidFill>
                    <a:latin typeface="Symbol" panose="05050102010706020507" pitchFamily="18" charset="2"/>
                  </a:rPr>
                  <a:t>d</a:t>
                </a:r>
                <a:r>
                  <a:rPr lang="en-US" baseline="-25000" dirty="0">
                    <a:solidFill>
                      <a:schemeClr val="tx1"/>
                    </a:solidFill>
                    <a:latin typeface="Symbol" panose="05050102010706020507" pitchFamily="18" charset="2"/>
                  </a:rPr>
                  <a:t>4</a:t>
                </a:r>
                <a:r>
                  <a:rPr lang="en-US" dirty="0">
                    <a:solidFill>
                      <a:schemeClr val="tx1"/>
                    </a:solidFill>
                  </a:rPr>
                  <a:t> </a:t>
                </a:r>
                <a14:m>
                  <m:oMath xmlns:m="http://schemas.openxmlformats.org/officeDocument/2006/math">
                    <m:r>
                      <a:rPr lang="en-US" b="0" i="1" smtClean="0">
                        <a:solidFill>
                          <a:schemeClr val="tx1"/>
                        </a:solidFill>
                        <a:latin typeface="Cambria Math" panose="02040503050406030204" pitchFamily="18" charset="0"/>
                      </a:rPr>
                      <m:t>𝑃</m:t>
                    </m:r>
                    <m:r>
                      <a:rPr lang="en-US" i="1">
                        <a:solidFill>
                          <a:schemeClr val="tx1"/>
                        </a:solidFill>
                        <a:latin typeface="Cambria Math" panose="02040503050406030204" pitchFamily="18" charset="0"/>
                      </a:rPr>
                      <m:t>𝑜𝑠</m:t>
                    </m:r>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𝑡</m:t>
                        </m:r>
                      </m:e>
                      <m:sub>
                        <m:r>
                          <a:rPr lang="en-US" i="1">
                            <a:solidFill>
                              <a:schemeClr val="tx1"/>
                            </a:solidFill>
                            <a:latin typeface="Cambria Math" panose="02040503050406030204" pitchFamily="18" charset="0"/>
                          </a:rPr>
                          <m:t>2001</m:t>
                        </m:r>
                      </m:sub>
                    </m:sSub>
                    <m:r>
                      <a:rPr lang="en-US" i="1">
                        <a:solidFill>
                          <a:schemeClr val="tx1"/>
                        </a:solidFill>
                        <a:latin typeface="Cambria Math" panose="02040503050406030204" pitchFamily="18" charset="0"/>
                      </a:rPr>
                      <m:t> </m:t>
                    </m:r>
                  </m:oMath>
                </a14:m>
                <a:r>
                  <a:rPr lang="en-US" dirty="0">
                    <a:solidFill>
                      <a:schemeClr val="tx1"/>
                    </a:solidFill>
                  </a:rPr>
                  <a:t>*X</a:t>
                </a:r>
                <a:r>
                  <a:rPr lang="en-US" baseline="-25000" dirty="0">
                    <a:solidFill>
                      <a:schemeClr val="tx1"/>
                    </a:solidFill>
                  </a:rPr>
                  <a:t>f</a:t>
                </a:r>
                <a:r>
                  <a:rPr lang="en-US" baseline="30000" dirty="0">
                    <a:solidFill>
                      <a:schemeClr val="tx1"/>
                    </a:solidFill>
                  </a:rPr>
                  <a:t>1999</a:t>
                </a:r>
                <a:r>
                  <a:rPr lang="en-US" dirty="0">
                    <a:solidFill>
                      <a:schemeClr val="tx1"/>
                    </a:solidFill>
                  </a:rPr>
                  <a:t> +</a:t>
                </a:r>
                <a:r>
                  <a:rPr lang="en-US" dirty="0">
                    <a:solidFill>
                      <a:schemeClr val="tx1"/>
                    </a:solidFill>
                    <a:latin typeface="Symbol" panose="05050102010706020507" pitchFamily="18" charset="2"/>
                  </a:rPr>
                  <a:t> </a:t>
                </a:r>
                <a:endParaRPr lang="en-US" dirty="0">
                  <a:solidFill>
                    <a:schemeClr val="tx1"/>
                  </a:solidFill>
                </a:endParaRPr>
              </a:p>
              <a:p>
                <a:pPr marL="400050" lvl="1" indent="0" defTabSz="1885950">
                  <a:lnSpc>
                    <a:spcPct val="200000"/>
                  </a:lnSpc>
                  <a:spcBef>
                    <a:spcPts val="0"/>
                  </a:spcBef>
                  <a:spcAft>
                    <a:spcPts val="0"/>
                  </a:spcAft>
                  <a:buNone/>
                </a:pPr>
                <a:r>
                  <a:rPr lang="en-US" dirty="0">
                    <a:solidFill>
                      <a:schemeClr val="tx1"/>
                    </a:solidFill>
                  </a:rPr>
                  <a:t>	            </a:t>
                </a:r>
                <a:r>
                  <a:rPr lang="en-US" dirty="0">
                    <a:solidFill>
                      <a:schemeClr val="tx1"/>
                    </a:solidFill>
                    <a:latin typeface="Symbol" panose="05050102010706020507" pitchFamily="18" charset="2"/>
                  </a:rPr>
                  <a:t>d</a:t>
                </a:r>
                <a:r>
                  <a:rPr lang="en-US" baseline="-25000" dirty="0">
                    <a:solidFill>
                      <a:schemeClr val="tx1"/>
                    </a:solidFill>
                    <a:latin typeface="Symbol" panose="05050102010706020507" pitchFamily="18" charset="2"/>
                  </a:rPr>
                  <a:t>5</a:t>
                </a:r>
                <a:r>
                  <a:rPr lang="en-US" dirty="0">
                    <a:solidFill>
                      <a:schemeClr val="tx1"/>
                    </a:solidFill>
                    <a:latin typeface="Symbol" panose="05050102010706020507" pitchFamily="18" charset="2"/>
                  </a:rPr>
                  <a:t> </a:t>
                </a:r>
                <a14:m>
                  <m:oMath xmlns:m="http://schemas.openxmlformats.org/officeDocument/2006/math">
                    <m:r>
                      <a:rPr lang="en-US" b="0" i="1" smtClean="0">
                        <a:solidFill>
                          <a:schemeClr val="tx1"/>
                        </a:solidFill>
                        <a:latin typeface="Cambria Math" panose="02040503050406030204" pitchFamily="18" charset="0"/>
                      </a:rPr>
                      <m:t>𝑃𝑜𝑠</m:t>
                    </m:r>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𝑡</m:t>
                        </m:r>
                      </m:e>
                      <m:sub>
                        <m:r>
                          <a:rPr lang="en-US" b="0" i="1" smtClean="0">
                            <a:solidFill>
                              <a:schemeClr val="tx1"/>
                            </a:solidFill>
                            <a:latin typeface="Cambria Math" panose="02040503050406030204" pitchFamily="18" charset="0"/>
                          </a:rPr>
                          <m:t>2001</m:t>
                        </m:r>
                      </m:sub>
                    </m:sSub>
                    <m:r>
                      <a:rPr lang="en-US" i="1">
                        <a:solidFill>
                          <a:schemeClr val="tx1"/>
                        </a:solidFill>
                        <a:latin typeface="Cambria Math" panose="02040503050406030204" pitchFamily="18" charset="0"/>
                      </a:rPr>
                      <m:t>𝑀𝑆</m:t>
                    </m:r>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𝐻</m:t>
                        </m:r>
                      </m:e>
                      <m:sub>
                        <m:r>
                          <a:rPr lang="en-US" i="1">
                            <a:solidFill>
                              <a:schemeClr val="tx1"/>
                            </a:solidFill>
                            <a:latin typeface="Cambria Math" panose="02040503050406030204" pitchFamily="18" charset="0"/>
                          </a:rPr>
                          <m:t>𝑐</m:t>
                        </m:r>
                        <m:r>
                          <a:rPr lang="en-US" i="1">
                            <a:solidFill>
                              <a:schemeClr val="tx1"/>
                            </a:solidFill>
                            <a:latin typeface="Cambria Math" panose="02040503050406030204" pitchFamily="18" charset="0"/>
                          </a:rPr>
                          <m:t>,1999</m:t>
                        </m:r>
                      </m:sub>
                    </m:sSub>
                  </m:oMath>
                </a14:m>
                <a:endParaRPr lang="en-US" i="1" dirty="0">
                  <a:solidFill>
                    <a:schemeClr val="tx1"/>
                  </a:solidFill>
                  <a:latin typeface="Cambria Math" panose="02040503050406030204" pitchFamily="18" charset="0"/>
                </a:endParaRPr>
              </a:p>
              <a:p>
                <a:pPr marL="400050" lvl="1" indent="0" defTabSz="1885950">
                  <a:lnSpc>
                    <a:spcPct val="200000"/>
                  </a:lnSpc>
                  <a:spcBef>
                    <a:spcPts val="0"/>
                  </a:spcBef>
                  <a:spcAft>
                    <a:spcPts val="0"/>
                  </a:spcAft>
                  <a:buNone/>
                </a:pPr>
                <a:r>
                  <a:rPr lang="en-US" dirty="0">
                    <a:solidFill>
                      <a:schemeClr val="bg1">
                        <a:lumMod val="50000"/>
                      </a:schemeClr>
                    </a:solidFill>
                    <a:latin typeface="Symbol" panose="05050102010706020507" pitchFamily="18" charset="2"/>
                  </a:rPr>
                  <a:t>	               </a:t>
                </a:r>
                <a:r>
                  <a:rPr lang="en-US" dirty="0">
                    <a:solidFill>
                      <a:schemeClr val="tx1"/>
                    </a:solidFill>
                    <a:latin typeface="Symbol" panose="05050102010706020507" pitchFamily="18" charset="2"/>
                  </a:rPr>
                  <a:t>a</a:t>
                </a:r>
                <a:r>
                  <a:rPr lang="en-US" baseline="-25000" dirty="0">
                    <a:solidFill>
                      <a:schemeClr val="tx1"/>
                    </a:solidFill>
                  </a:rPr>
                  <a:t>t</a:t>
                </a:r>
                <a:r>
                  <a:rPr lang="en-US" dirty="0">
                    <a:solidFill>
                      <a:schemeClr val="tx1"/>
                    </a:solidFill>
                    <a:latin typeface="Symbol" panose="05050102010706020507" pitchFamily="18" charset="2"/>
                  </a:rPr>
                  <a:t> </a:t>
                </a:r>
                <a:r>
                  <a:rPr lang="en-US" dirty="0">
                    <a:solidFill>
                      <a:schemeClr val="tx1"/>
                    </a:solidFill>
                  </a:rPr>
                  <a:t>+</a:t>
                </a:r>
                <a:r>
                  <a:rPr lang="en-US" dirty="0">
                    <a:solidFill>
                      <a:schemeClr val="tx1"/>
                    </a:solidFill>
                    <a:latin typeface="Symbol" panose="05050102010706020507" pitchFamily="18" charset="2"/>
                  </a:rPr>
                  <a:t> </a:t>
                </a:r>
                <a:r>
                  <a:rPr lang="en-US" dirty="0" err="1">
                    <a:solidFill>
                      <a:schemeClr val="tx1"/>
                    </a:solidFill>
                    <a:latin typeface="Symbol" panose="05050102010706020507" pitchFamily="18" charset="2"/>
                  </a:rPr>
                  <a:t>a</a:t>
                </a:r>
                <a:r>
                  <a:rPr lang="en-US" baseline="-25000" dirty="0" err="1">
                    <a:solidFill>
                      <a:schemeClr val="tx1"/>
                    </a:solidFill>
                  </a:rPr>
                  <a:t>j</a:t>
                </a:r>
                <a:r>
                  <a:rPr lang="en-US" dirty="0">
                    <a:solidFill>
                      <a:schemeClr val="tx1"/>
                    </a:solidFill>
                    <a:latin typeface="Symbol" panose="05050102010706020507" pitchFamily="18" charset="2"/>
                  </a:rPr>
                  <a:t> </a:t>
                </a:r>
                <a:r>
                  <a:rPr lang="en-US" dirty="0">
                    <a:solidFill>
                      <a:schemeClr val="tx1"/>
                    </a:solidFill>
                  </a:rPr>
                  <a:t>+</a:t>
                </a:r>
                <a:r>
                  <a:rPr lang="en-US" dirty="0">
                    <a:solidFill>
                      <a:schemeClr val="tx1"/>
                    </a:solidFill>
                    <a:latin typeface="Symbol" panose="05050102010706020507" pitchFamily="18" charset="2"/>
                  </a:rPr>
                  <a:t> </a:t>
                </a:r>
                <a:r>
                  <a:rPr lang="en-US" dirty="0" err="1">
                    <a:solidFill>
                      <a:schemeClr val="tx1"/>
                    </a:solidFill>
                    <a:latin typeface="Symbol" panose="05050102010706020507" pitchFamily="18" charset="2"/>
                  </a:rPr>
                  <a:t>e</a:t>
                </a:r>
                <a:r>
                  <a:rPr lang="en-US" baseline="-25000" dirty="0" err="1">
                    <a:solidFill>
                      <a:schemeClr val="tx1"/>
                    </a:solidFill>
                  </a:rPr>
                  <a:t>fijct</a:t>
                </a:r>
                <a:r>
                  <a:rPr lang="en-US" dirty="0">
                    <a:solidFill>
                      <a:schemeClr val="tx1"/>
                    </a:solidFill>
                    <a:latin typeface="Symbol" panose="05050102010706020507" pitchFamily="18" charset="2"/>
                  </a:rPr>
                  <a:t> </a:t>
                </a:r>
                <a:r>
                  <a:rPr lang="en-US" dirty="0">
                    <a:solidFill>
                      <a:schemeClr val="tx1"/>
                    </a:solidFill>
                  </a:rPr>
                  <a:t>	</a:t>
                </a:r>
              </a:p>
              <a:p>
                <a:pPr marL="400050" lvl="1" indent="0" defTabSz="1885950">
                  <a:spcBef>
                    <a:spcPts val="0"/>
                  </a:spcBef>
                  <a:spcAft>
                    <a:spcPts val="0"/>
                  </a:spcAft>
                  <a:buNone/>
                </a:pPr>
                <a:endParaRPr lang="en-US" b="0" i="1" dirty="0">
                  <a:solidFill>
                    <a:schemeClr val="tx1"/>
                  </a:solidFill>
                  <a:latin typeface="Cambria Math" panose="020405030504060302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710406" y="1083733"/>
                <a:ext cx="7723187" cy="5426605"/>
              </a:xfrm>
              <a:blipFill>
                <a:blip r:embed="rId3"/>
                <a:stretch>
                  <a:fillRect/>
                </a:stretch>
              </a:blipFill>
            </p:spPr>
            <p:txBody>
              <a:bodyPr/>
              <a:lstStyle/>
              <a:p>
                <a:r>
                  <a:rPr lang="en-US">
                    <a:noFill/>
                  </a:rPr>
                  <a:t> </a:t>
                </a:r>
              </a:p>
            </p:txBody>
          </p:sp>
        </mc:Fallback>
      </mc:AlternateContent>
      <p:sp>
        <p:nvSpPr>
          <p:cNvPr id="4" name="Slide Number Placeholder 3"/>
          <p:cNvSpPr>
            <a:spLocks noGrp="1"/>
          </p:cNvSpPr>
          <p:nvPr>
            <p:ph type="sldNum" sz="quarter" idx="11"/>
          </p:nvPr>
        </p:nvSpPr>
        <p:spPr/>
        <p:txBody>
          <a:bodyPr/>
          <a:lstStyle/>
          <a:p>
            <a:pPr>
              <a:defRPr/>
            </a:pPr>
            <a:endParaRPr lang="en-GB" dirty="0"/>
          </a:p>
          <a:p>
            <a:pPr>
              <a:defRPr/>
            </a:pPr>
            <a:fld id="{FC96386F-C149-48D8-92C5-2CFDBA85534B}" type="slidenum">
              <a:rPr lang="en-GB" smtClean="0"/>
              <a:pPr>
                <a:defRPr/>
              </a:pPr>
              <a:t>40</a:t>
            </a:fld>
            <a:endParaRPr lang="en-GB" dirty="0"/>
          </a:p>
        </p:txBody>
      </p:sp>
      <p:sp>
        <p:nvSpPr>
          <p:cNvPr id="6" name="TextBox 5"/>
          <p:cNvSpPr txBox="1"/>
          <p:nvPr/>
        </p:nvSpPr>
        <p:spPr>
          <a:xfrm>
            <a:off x="6371297" y="2608311"/>
            <a:ext cx="1905726" cy="430887"/>
          </a:xfrm>
          <a:prstGeom prst="rect">
            <a:avLst/>
          </a:prstGeom>
          <a:noFill/>
        </p:spPr>
        <p:txBody>
          <a:bodyPr wrap="square" rtlCol="0">
            <a:spAutoFit/>
          </a:bodyPr>
          <a:lstStyle/>
          <a:p>
            <a:r>
              <a:rPr lang="en-US" sz="1100" b="0" u="none" dirty="0">
                <a:solidFill>
                  <a:srgbClr val="0000FF"/>
                </a:solidFill>
                <a:latin typeface="Arial" panose="020B0604020202020204" pitchFamily="34" charset="0"/>
                <a:cs typeface="Arial" panose="020B0604020202020204" pitchFamily="34" charset="0"/>
              </a:rPr>
              <a:t>Exposure via initial county of employment</a:t>
            </a:r>
          </a:p>
        </p:txBody>
      </p:sp>
      <p:sp>
        <p:nvSpPr>
          <p:cNvPr id="8" name="TextBox 7"/>
          <p:cNvSpPr txBox="1"/>
          <p:nvPr/>
        </p:nvSpPr>
        <p:spPr>
          <a:xfrm>
            <a:off x="6373925" y="1991463"/>
            <a:ext cx="2078430" cy="430887"/>
          </a:xfrm>
          <a:prstGeom prst="rect">
            <a:avLst/>
          </a:prstGeom>
          <a:noFill/>
        </p:spPr>
        <p:txBody>
          <a:bodyPr wrap="square" rtlCol="0">
            <a:spAutoFit/>
          </a:bodyPr>
          <a:lstStyle/>
          <a:p>
            <a:r>
              <a:rPr lang="en-US" sz="1100" b="0" u="none" dirty="0">
                <a:solidFill>
                  <a:srgbClr val="0000FF"/>
                </a:solidFill>
                <a:latin typeface="Arial" panose="020B0604020202020204" pitchFamily="34" charset="0"/>
                <a:cs typeface="Arial" panose="020B0604020202020204" pitchFamily="34" charset="0"/>
              </a:rPr>
              <a:t>Exposure via initial industry of employment</a:t>
            </a:r>
          </a:p>
        </p:txBody>
      </p:sp>
      <p:sp>
        <p:nvSpPr>
          <p:cNvPr id="10" name="TextBox 9"/>
          <p:cNvSpPr txBox="1"/>
          <p:nvPr/>
        </p:nvSpPr>
        <p:spPr>
          <a:xfrm>
            <a:off x="6371296" y="3198736"/>
            <a:ext cx="2140035" cy="430887"/>
          </a:xfrm>
          <a:prstGeom prst="rect">
            <a:avLst/>
          </a:prstGeom>
          <a:noFill/>
        </p:spPr>
        <p:txBody>
          <a:bodyPr wrap="square" rtlCol="0">
            <a:spAutoFit/>
          </a:bodyPr>
          <a:lstStyle/>
          <a:p>
            <a:r>
              <a:rPr lang="en-US" sz="1100" b="0" u="none" dirty="0">
                <a:solidFill>
                  <a:schemeClr val="bg1">
                    <a:lumMod val="50000"/>
                  </a:schemeClr>
                </a:solidFill>
                <a:latin typeface="Arial" panose="020B0604020202020204" pitchFamily="34" charset="0"/>
                <a:cs typeface="Arial" panose="020B0604020202020204" pitchFamily="34" charset="0"/>
              </a:rPr>
              <a:t>Initial </a:t>
            </a:r>
            <a:r>
              <a:rPr lang="en-US" sz="1100" b="0" dirty="0">
                <a:solidFill>
                  <a:schemeClr val="bg1">
                    <a:lumMod val="50000"/>
                  </a:schemeClr>
                </a:solidFill>
                <a:latin typeface="Arial" panose="020B0604020202020204" pitchFamily="34" charset="0"/>
                <a:cs typeface="Arial" panose="020B0604020202020204" pitchFamily="34" charset="0"/>
              </a:rPr>
              <a:t>worker</a:t>
            </a:r>
            <a:r>
              <a:rPr lang="en-US" sz="1100" b="0" u="none" dirty="0">
                <a:solidFill>
                  <a:schemeClr val="bg1">
                    <a:lumMod val="50000"/>
                  </a:schemeClr>
                </a:solidFill>
                <a:latin typeface="Arial" panose="020B0604020202020204" pitchFamily="34" charset="0"/>
                <a:cs typeface="Arial" panose="020B0604020202020204" pitchFamily="34" charset="0"/>
              </a:rPr>
              <a:t> attributes (gender, race, education, age)</a:t>
            </a:r>
          </a:p>
        </p:txBody>
      </p:sp>
      <p:sp>
        <p:nvSpPr>
          <p:cNvPr id="12" name="TextBox 11"/>
          <p:cNvSpPr txBox="1"/>
          <p:nvPr/>
        </p:nvSpPr>
        <p:spPr>
          <a:xfrm>
            <a:off x="6373983" y="5184945"/>
            <a:ext cx="1761375" cy="261610"/>
          </a:xfrm>
          <a:prstGeom prst="rect">
            <a:avLst/>
          </a:prstGeom>
          <a:noFill/>
        </p:spPr>
        <p:txBody>
          <a:bodyPr wrap="square" rtlCol="0">
            <a:spAutoFit/>
          </a:bodyPr>
          <a:lstStyle/>
          <a:p>
            <a:r>
              <a:rPr lang="en-US" sz="1100" b="0" u="none" dirty="0">
                <a:solidFill>
                  <a:schemeClr val="bg1">
                    <a:lumMod val="50000"/>
                  </a:schemeClr>
                </a:solidFill>
                <a:latin typeface="Arial" panose="020B0604020202020204" pitchFamily="34" charset="0"/>
                <a:cs typeface="Arial" panose="020B0604020202020204" pitchFamily="34" charset="0"/>
              </a:rPr>
              <a:t>Year and worker FE</a:t>
            </a:r>
          </a:p>
        </p:txBody>
      </p:sp>
      <p:sp>
        <p:nvSpPr>
          <p:cNvPr id="14" name="TextBox 13"/>
          <p:cNvSpPr txBox="1"/>
          <p:nvPr/>
        </p:nvSpPr>
        <p:spPr>
          <a:xfrm>
            <a:off x="6373925" y="3690998"/>
            <a:ext cx="2121775" cy="600164"/>
          </a:xfrm>
          <a:prstGeom prst="rect">
            <a:avLst/>
          </a:prstGeom>
          <a:noFill/>
        </p:spPr>
        <p:txBody>
          <a:bodyPr wrap="square" rtlCol="0">
            <a:spAutoFit/>
          </a:bodyPr>
          <a:lstStyle/>
          <a:p>
            <a:r>
              <a:rPr lang="en-US" sz="1100" b="0" u="none" dirty="0">
                <a:solidFill>
                  <a:schemeClr val="bg1">
                    <a:lumMod val="50000"/>
                  </a:schemeClr>
                </a:solidFill>
                <a:latin typeface="Arial" panose="020B0604020202020204" pitchFamily="34" charset="0"/>
                <a:cs typeface="Arial" panose="020B0604020202020204" pitchFamily="34" charset="0"/>
              </a:rPr>
              <a:t>Initial </a:t>
            </a:r>
            <a:r>
              <a:rPr lang="en-US" sz="1100" b="0" dirty="0">
                <a:solidFill>
                  <a:schemeClr val="bg1">
                    <a:lumMod val="50000"/>
                  </a:schemeClr>
                </a:solidFill>
                <a:latin typeface="Arial" panose="020B0604020202020204" pitchFamily="34" charset="0"/>
                <a:cs typeface="Arial" panose="020B0604020202020204" pitchFamily="34" charset="0"/>
              </a:rPr>
              <a:t>firm</a:t>
            </a:r>
            <a:r>
              <a:rPr lang="en-US" sz="1100" b="0" u="none" dirty="0">
                <a:solidFill>
                  <a:schemeClr val="bg1">
                    <a:lumMod val="50000"/>
                  </a:schemeClr>
                </a:solidFill>
                <a:latin typeface="Arial" panose="020B0604020202020204" pitchFamily="34" charset="0"/>
                <a:cs typeface="Arial" panose="020B0604020202020204" pitchFamily="34" charset="0"/>
              </a:rPr>
              <a:t> attributes</a:t>
            </a:r>
          </a:p>
          <a:p>
            <a:r>
              <a:rPr lang="en-US" sz="1100" b="0" u="none" dirty="0">
                <a:solidFill>
                  <a:schemeClr val="bg1">
                    <a:lumMod val="50000"/>
                  </a:schemeClr>
                </a:solidFill>
                <a:latin typeface="Arial" panose="020B0604020202020204" pitchFamily="34" charset="0"/>
                <a:cs typeface="Arial" panose="020B0604020202020204" pitchFamily="34" charset="0"/>
              </a:rPr>
              <a:t>(firm’s size, age and multi-unit status)</a:t>
            </a:r>
          </a:p>
        </p:txBody>
      </p:sp>
      <p:sp>
        <p:nvSpPr>
          <p:cNvPr id="16" name="TextBox 15">
            <a:extLst>
              <a:ext uri="{FF2B5EF4-FFF2-40B4-BE49-F238E27FC236}">
                <a16:creationId xmlns:a16="http://schemas.microsoft.com/office/drawing/2014/main" id="{92C36878-60D7-4835-867B-25D333FFA4E0}"/>
              </a:ext>
            </a:extLst>
          </p:cNvPr>
          <p:cNvSpPr txBox="1"/>
          <p:nvPr/>
        </p:nvSpPr>
        <p:spPr>
          <a:xfrm>
            <a:off x="6394136" y="4484000"/>
            <a:ext cx="1761375" cy="430887"/>
          </a:xfrm>
          <a:prstGeom prst="rect">
            <a:avLst/>
          </a:prstGeom>
          <a:noFill/>
        </p:spPr>
        <p:txBody>
          <a:bodyPr wrap="square" rtlCol="0">
            <a:spAutoFit/>
          </a:bodyPr>
          <a:lstStyle/>
          <a:p>
            <a:r>
              <a:rPr lang="en-US" sz="1100" b="0" u="none" dirty="0">
                <a:solidFill>
                  <a:schemeClr val="bg1">
                    <a:lumMod val="50000"/>
                  </a:schemeClr>
                </a:solidFill>
                <a:latin typeface="Arial" panose="020B0604020202020204" pitchFamily="34" charset="0"/>
                <a:cs typeface="Arial" panose="020B0604020202020204" pitchFamily="34" charset="0"/>
              </a:rPr>
              <a:t>County c's 1999 manufacturing share</a:t>
            </a:r>
          </a:p>
        </p:txBody>
      </p:sp>
    </p:spTree>
    <p:extLst>
      <p:ext uri="{BB962C8B-B14F-4D97-AF65-F5344CB8AC3E}">
        <p14:creationId xmlns:p14="http://schemas.microsoft.com/office/powerpoint/2010/main" val="8847179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B13567D-990E-43FD-9692-2DFBE433EB37}"/>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41</a:t>
            </a:fld>
            <a:endParaRPr lang="en-GB" dirty="0"/>
          </a:p>
        </p:txBody>
      </p:sp>
      <p:pic>
        <p:nvPicPr>
          <p:cNvPr id="5" name="Picture 4">
            <a:extLst>
              <a:ext uri="{FF2B5EF4-FFF2-40B4-BE49-F238E27FC236}">
                <a16:creationId xmlns:a16="http://schemas.microsoft.com/office/drawing/2014/main" id="{EA40BF01-1D7C-CC1C-3EFD-3517D31E2B51}"/>
              </a:ext>
            </a:extLst>
          </p:cNvPr>
          <p:cNvPicPr>
            <a:picLocks noChangeAspect="1"/>
          </p:cNvPicPr>
          <p:nvPr/>
        </p:nvPicPr>
        <p:blipFill rotWithShape="1">
          <a:blip r:embed="rId3"/>
          <a:srcRect t="6901" r="39506" b="34269"/>
          <a:stretch/>
        </p:blipFill>
        <p:spPr>
          <a:xfrm>
            <a:off x="6232" y="1411705"/>
            <a:ext cx="4670043" cy="4034590"/>
          </a:xfrm>
          <a:prstGeom prst="rect">
            <a:avLst/>
          </a:prstGeom>
        </p:spPr>
      </p:pic>
      <p:sp>
        <p:nvSpPr>
          <p:cNvPr id="4" name="Title 1">
            <a:extLst>
              <a:ext uri="{FF2B5EF4-FFF2-40B4-BE49-F238E27FC236}">
                <a16:creationId xmlns:a16="http://schemas.microsoft.com/office/drawing/2014/main" id="{5D947066-BE42-4C3C-4358-D939326AFB02}"/>
              </a:ext>
            </a:extLst>
          </p:cNvPr>
          <p:cNvSpPr>
            <a:spLocks noGrp="1"/>
          </p:cNvSpPr>
          <p:nvPr>
            <p:ph type="title"/>
          </p:nvPr>
        </p:nvSpPr>
        <p:spPr>
          <a:xfrm>
            <a:off x="354013" y="274638"/>
            <a:ext cx="8437562" cy="723900"/>
          </a:xfrm>
        </p:spPr>
        <p:txBody>
          <a:bodyPr/>
          <a:lstStyle/>
          <a:p>
            <a:r>
              <a:rPr lang="en-US" dirty="0"/>
              <a:t>“Direct” Earnings DID Specification, by LHS Transformation</a:t>
            </a:r>
            <a:br>
              <a:rPr lang="en-US" dirty="0"/>
            </a:br>
            <a:r>
              <a:rPr lang="en-US" sz="1400" dirty="0"/>
              <a:t>1993-2014</a:t>
            </a:r>
            <a:endParaRPr lang="en-US" sz="1400" u="sng" dirty="0"/>
          </a:p>
        </p:txBody>
      </p:sp>
      <p:sp>
        <p:nvSpPr>
          <p:cNvPr id="6" name="TextBox 5">
            <a:extLst>
              <a:ext uri="{FF2B5EF4-FFF2-40B4-BE49-F238E27FC236}">
                <a16:creationId xmlns:a16="http://schemas.microsoft.com/office/drawing/2014/main" id="{F5ABEC37-353D-FAF2-BCB6-BC432BA0E93A}"/>
              </a:ext>
            </a:extLst>
          </p:cNvPr>
          <p:cNvSpPr txBox="1"/>
          <p:nvPr/>
        </p:nvSpPr>
        <p:spPr>
          <a:xfrm>
            <a:off x="5602734" y="2545369"/>
            <a:ext cx="2487163" cy="954107"/>
          </a:xfrm>
          <a:prstGeom prst="rect">
            <a:avLst/>
          </a:prstGeom>
          <a:noFill/>
        </p:spPr>
        <p:txBody>
          <a:bodyPr wrap="square" rtlCol="0">
            <a:spAutoFit/>
          </a:bodyPr>
          <a:lstStyle/>
          <a:p>
            <a:r>
              <a:rPr lang="en-US" sz="1400" b="0" u="none" dirty="0">
                <a:solidFill>
                  <a:schemeClr val="accent6"/>
                </a:solidFill>
                <a:latin typeface="Arial" pitchFamily="34" charset="0"/>
                <a:cs typeface="Arial" pitchFamily="34" charset="0"/>
              </a:rPr>
              <a:t>County exposure significant; suggests workers facing binding spatial relocation costs</a:t>
            </a:r>
          </a:p>
        </p:txBody>
      </p:sp>
      <p:cxnSp>
        <p:nvCxnSpPr>
          <p:cNvPr id="7" name="Straight Arrow Connector 6">
            <a:extLst>
              <a:ext uri="{FF2B5EF4-FFF2-40B4-BE49-F238E27FC236}">
                <a16:creationId xmlns:a16="http://schemas.microsoft.com/office/drawing/2014/main" id="{C31A5308-FBF3-74BC-8901-7627D774B298}"/>
              </a:ext>
            </a:extLst>
          </p:cNvPr>
          <p:cNvCxnSpPr/>
          <p:nvPr/>
        </p:nvCxnSpPr>
        <p:spPr bwMode="auto">
          <a:xfrm flipH="1">
            <a:off x="5128102" y="2694761"/>
            <a:ext cx="435428" cy="0"/>
          </a:xfrm>
          <a:prstGeom prst="straightConnector1">
            <a:avLst/>
          </a:prstGeom>
          <a:solidFill>
            <a:schemeClr val="accent1"/>
          </a:solidFill>
          <a:ln w="9525" cap="flat" cmpd="sng" algn="ctr">
            <a:solidFill>
              <a:schemeClr val="accent6"/>
            </a:solidFill>
            <a:prstDash val="solid"/>
            <a:round/>
            <a:headEnd type="none" w="med" len="med"/>
            <a:tailEnd type="triangle"/>
          </a:ln>
          <a:effectLst/>
        </p:spPr>
      </p:cxnSp>
      <p:sp>
        <p:nvSpPr>
          <p:cNvPr id="8" name="TextBox 7">
            <a:extLst>
              <a:ext uri="{FF2B5EF4-FFF2-40B4-BE49-F238E27FC236}">
                <a16:creationId xmlns:a16="http://schemas.microsoft.com/office/drawing/2014/main" id="{87CD1AD1-3097-2BCB-2F42-99B0D653F969}"/>
              </a:ext>
            </a:extLst>
          </p:cNvPr>
          <p:cNvSpPr txBox="1"/>
          <p:nvPr/>
        </p:nvSpPr>
        <p:spPr>
          <a:xfrm>
            <a:off x="5602734" y="4884601"/>
            <a:ext cx="3482529" cy="738664"/>
          </a:xfrm>
          <a:prstGeom prst="rect">
            <a:avLst/>
          </a:prstGeom>
          <a:noFill/>
        </p:spPr>
        <p:txBody>
          <a:bodyPr wrap="square" rtlCol="0">
            <a:spAutoFit/>
          </a:bodyPr>
          <a:lstStyle/>
          <a:p>
            <a:r>
              <a:rPr lang="en-US" sz="1400" b="0" u="none" dirty="0">
                <a:solidFill>
                  <a:schemeClr val="accent6"/>
                </a:solidFill>
                <a:latin typeface="Arial" pitchFamily="34" charset="0"/>
                <a:cs typeface="Arial" pitchFamily="34" charset="0"/>
              </a:rPr>
              <a:t>Large declines in relative earnings associated with interquartile (IQ) increases in county exposure</a:t>
            </a:r>
          </a:p>
        </p:txBody>
      </p:sp>
      <p:cxnSp>
        <p:nvCxnSpPr>
          <p:cNvPr id="9" name="Straight Arrow Connector 8">
            <a:extLst>
              <a:ext uri="{FF2B5EF4-FFF2-40B4-BE49-F238E27FC236}">
                <a16:creationId xmlns:a16="http://schemas.microsoft.com/office/drawing/2014/main" id="{866863AB-59C0-B4E7-E864-A07412981311}"/>
              </a:ext>
            </a:extLst>
          </p:cNvPr>
          <p:cNvCxnSpPr/>
          <p:nvPr/>
        </p:nvCxnSpPr>
        <p:spPr bwMode="auto">
          <a:xfrm flipH="1">
            <a:off x="5128101" y="5244895"/>
            <a:ext cx="435428" cy="0"/>
          </a:xfrm>
          <a:prstGeom prst="straightConnector1">
            <a:avLst/>
          </a:prstGeom>
          <a:solidFill>
            <a:schemeClr val="accent1"/>
          </a:solidFill>
          <a:ln w="9525" cap="flat" cmpd="sng" algn="ctr">
            <a:solidFill>
              <a:schemeClr val="accent6"/>
            </a:solidFill>
            <a:prstDash val="solid"/>
            <a:round/>
            <a:headEnd type="none" w="med" len="med"/>
            <a:tailEnd type="triangle"/>
          </a:ln>
          <a:effectLst/>
        </p:spPr>
      </p:cxnSp>
      <p:sp>
        <p:nvSpPr>
          <p:cNvPr id="10" name="TextBox 9">
            <a:extLst>
              <a:ext uri="{FF2B5EF4-FFF2-40B4-BE49-F238E27FC236}">
                <a16:creationId xmlns:a16="http://schemas.microsoft.com/office/drawing/2014/main" id="{1FEDF1DC-7AE3-9ABB-163D-C9E770139690}"/>
              </a:ext>
            </a:extLst>
          </p:cNvPr>
          <p:cNvSpPr txBox="1"/>
          <p:nvPr/>
        </p:nvSpPr>
        <p:spPr>
          <a:xfrm>
            <a:off x="5602734" y="2140735"/>
            <a:ext cx="2821557" cy="307777"/>
          </a:xfrm>
          <a:prstGeom prst="rect">
            <a:avLst/>
          </a:prstGeom>
          <a:noFill/>
        </p:spPr>
        <p:txBody>
          <a:bodyPr wrap="square" rtlCol="0">
            <a:spAutoFit/>
          </a:bodyPr>
          <a:lstStyle/>
          <a:p>
            <a:r>
              <a:rPr lang="en-US" sz="1400" b="0" u="none" dirty="0">
                <a:solidFill>
                  <a:schemeClr val="accent6"/>
                </a:solidFill>
                <a:latin typeface="Arial" pitchFamily="34" charset="0"/>
                <a:cs typeface="Arial" pitchFamily="34" charset="0"/>
              </a:rPr>
              <a:t>No impact of industry exposure</a:t>
            </a:r>
          </a:p>
        </p:txBody>
      </p:sp>
      <p:cxnSp>
        <p:nvCxnSpPr>
          <p:cNvPr id="11" name="Straight Arrow Connector 10">
            <a:extLst>
              <a:ext uri="{FF2B5EF4-FFF2-40B4-BE49-F238E27FC236}">
                <a16:creationId xmlns:a16="http://schemas.microsoft.com/office/drawing/2014/main" id="{6F2D85CE-486C-D7A9-E281-ADB6C3EFC889}"/>
              </a:ext>
            </a:extLst>
          </p:cNvPr>
          <p:cNvCxnSpPr/>
          <p:nvPr/>
        </p:nvCxnSpPr>
        <p:spPr bwMode="auto">
          <a:xfrm flipH="1">
            <a:off x="5128102" y="2271301"/>
            <a:ext cx="435428" cy="0"/>
          </a:xfrm>
          <a:prstGeom prst="straightConnector1">
            <a:avLst/>
          </a:prstGeom>
          <a:solidFill>
            <a:schemeClr val="accent1"/>
          </a:solidFill>
          <a:ln w="9525" cap="flat" cmpd="sng" algn="ctr">
            <a:solidFill>
              <a:schemeClr val="accent6"/>
            </a:solidFill>
            <a:prstDash val="solid"/>
            <a:round/>
            <a:headEnd type="none" w="med" len="med"/>
            <a:tailEnd type="triangle"/>
          </a:ln>
          <a:effectLst/>
        </p:spPr>
      </p:cxnSp>
      <p:sp>
        <p:nvSpPr>
          <p:cNvPr id="12" name="TextBox 11">
            <a:extLst>
              <a:ext uri="{FF2B5EF4-FFF2-40B4-BE49-F238E27FC236}">
                <a16:creationId xmlns:a16="http://schemas.microsoft.com/office/drawing/2014/main" id="{66CA7EC7-0B0F-271E-1920-B8536B56868F}"/>
              </a:ext>
            </a:extLst>
          </p:cNvPr>
          <p:cNvSpPr txBox="1"/>
          <p:nvPr/>
        </p:nvSpPr>
        <p:spPr>
          <a:xfrm>
            <a:off x="2755867" y="1396135"/>
            <a:ext cx="1357423" cy="307777"/>
          </a:xfrm>
          <a:prstGeom prst="rect">
            <a:avLst/>
          </a:prstGeom>
          <a:solidFill>
            <a:srgbClr val="FFFF00"/>
          </a:solidFill>
        </p:spPr>
        <p:txBody>
          <a:bodyPr wrap="none" rtlCol="0">
            <a:spAutoFit/>
          </a:bodyPr>
          <a:lstStyle/>
          <a:p>
            <a:pPr algn="just"/>
            <a:r>
              <a:rPr lang="en-US" sz="1400" b="0" u="none" dirty="0">
                <a:latin typeface="Arial" pitchFamily="34" charset="0"/>
                <a:cs typeface="Arial" pitchFamily="34" charset="0"/>
              </a:rPr>
              <a:t>High-Tenure M</a:t>
            </a:r>
          </a:p>
        </p:txBody>
      </p:sp>
    </p:spTree>
    <p:extLst>
      <p:ext uri="{BB962C8B-B14F-4D97-AF65-F5344CB8AC3E}">
        <p14:creationId xmlns:p14="http://schemas.microsoft.com/office/powerpoint/2010/main" val="3624272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subTnLst>
                                    <p:animClr clrSpc="rgb" dir="cw">
                                      <p:cBhvr override="childStyle">
                                        <p:cTn dur="1" fill="hold" display="0" masterRel="nextClick" afterEffect="1"/>
                                        <p:tgtEl>
                                          <p:spTgt spid="10"/>
                                        </p:tgtEl>
                                        <p:attrNameLst>
                                          <p:attrName>ppt_c</p:attrName>
                                        </p:attrNameLst>
                                      </p:cBhvr>
                                      <p:to>
                                        <a:schemeClr val="bg2"/>
                                      </p:to>
                                    </p:animClr>
                                  </p:sub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subTnLst>
                                    <p:animClr clrSpc="rgb" dir="cw">
                                      <p:cBhvr override="childStyle">
                                        <p:cTn dur="1" fill="hold" display="0" masterRel="nextClick" afterEffect="1"/>
                                        <p:tgtEl>
                                          <p:spTgt spid="11"/>
                                        </p:tgtEl>
                                        <p:attrNameLst>
                                          <p:attrName>ppt_c</p:attrName>
                                        </p:attrNameLst>
                                      </p:cBhvr>
                                      <p:to>
                                        <a:schemeClr val="bg2"/>
                                      </p:to>
                                    </p:animClr>
                                  </p:sub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subTnLst>
                                    <p:animClr clrSpc="rgb" dir="cw">
                                      <p:cBhvr override="childStyle">
                                        <p:cTn dur="1" fill="hold" display="0" masterRel="nextClick" afterEffect="1"/>
                                        <p:tgtEl>
                                          <p:spTgt spid="6"/>
                                        </p:tgtEl>
                                        <p:attrNameLst>
                                          <p:attrName>ppt_c</p:attrName>
                                        </p:attrNameLst>
                                      </p:cBhvr>
                                      <p:to>
                                        <a:schemeClr val="bg2"/>
                                      </p:to>
                                    </p:animClr>
                                  </p:subTnLst>
                                </p:cTn>
                              </p:par>
                              <p:par>
                                <p:cTn id="13" presetID="1"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bg2"/>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subTnLst>
                                    <p:animClr clrSpc="rgb" dir="cw">
                                      <p:cBhvr override="childStyle">
                                        <p:cTn dur="1" fill="hold" display="0" masterRel="nextClick" afterEffect="1"/>
                                        <p:tgtEl>
                                          <p:spTgt spid="8"/>
                                        </p:tgtEl>
                                        <p:attrNameLst>
                                          <p:attrName>ppt_c</p:attrName>
                                        </p:attrNameLst>
                                      </p:cBhvr>
                                      <p:to>
                                        <a:schemeClr val="bg2"/>
                                      </p:to>
                                    </p:animClr>
                                  </p:subTnLst>
                                </p:cTn>
                              </p:par>
                              <p:par>
                                <p:cTn id="19" presetID="1"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subTnLst>
                                    <p:animClr clrSpc="rgb" dir="cw">
                                      <p:cBhvr override="childStyle">
                                        <p:cTn dur="1" fill="hold" display="0" masterRel="nextClick" afterEffect="1"/>
                                        <p:tgtEl>
                                          <p:spTgt spid="9"/>
                                        </p:tgtEl>
                                        <p:attrNameLst>
                                          <p:attrName>ppt_c</p:attrName>
                                        </p:attrNameLst>
                                      </p:cBhvr>
                                      <p:to>
                                        <a:schemeClr val="bg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0"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B13567D-990E-43FD-9692-2DFBE433EB37}"/>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42</a:t>
            </a:fld>
            <a:endParaRPr lang="en-GB" dirty="0"/>
          </a:p>
        </p:txBody>
      </p:sp>
      <p:sp>
        <p:nvSpPr>
          <p:cNvPr id="4" name="Title 1">
            <a:extLst>
              <a:ext uri="{FF2B5EF4-FFF2-40B4-BE49-F238E27FC236}">
                <a16:creationId xmlns:a16="http://schemas.microsoft.com/office/drawing/2014/main" id="{5D947066-BE42-4C3C-4358-D939326AFB02}"/>
              </a:ext>
            </a:extLst>
          </p:cNvPr>
          <p:cNvSpPr>
            <a:spLocks noGrp="1"/>
          </p:cNvSpPr>
          <p:nvPr>
            <p:ph type="title"/>
          </p:nvPr>
        </p:nvSpPr>
        <p:spPr>
          <a:xfrm>
            <a:off x="354013" y="274638"/>
            <a:ext cx="8437562" cy="723900"/>
          </a:xfrm>
        </p:spPr>
        <p:txBody>
          <a:bodyPr/>
          <a:lstStyle/>
          <a:p>
            <a:r>
              <a:rPr lang="en-US" dirty="0"/>
              <a:t>“Direct” Earnings DID Specification, by LHS Transformation</a:t>
            </a:r>
            <a:br>
              <a:rPr lang="en-US" dirty="0"/>
            </a:br>
            <a:r>
              <a:rPr lang="en-US" sz="1400" dirty="0"/>
              <a:t>1993-2014</a:t>
            </a:r>
            <a:endParaRPr lang="en-US" sz="1400" u="sng" dirty="0"/>
          </a:p>
        </p:txBody>
      </p:sp>
      <p:pic>
        <p:nvPicPr>
          <p:cNvPr id="2" name="Picture 1">
            <a:extLst>
              <a:ext uri="{FF2B5EF4-FFF2-40B4-BE49-F238E27FC236}">
                <a16:creationId xmlns:a16="http://schemas.microsoft.com/office/drawing/2014/main" id="{DC3D17F8-45C1-0B6B-E54F-EF2FEE578369}"/>
              </a:ext>
            </a:extLst>
          </p:cNvPr>
          <p:cNvPicPr>
            <a:picLocks noChangeAspect="1"/>
          </p:cNvPicPr>
          <p:nvPr/>
        </p:nvPicPr>
        <p:blipFill rotWithShape="1">
          <a:blip r:embed="rId2"/>
          <a:srcRect t="6901" r="128" b="34269"/>
          <a:stretch/>
        </p:blipFill>
        <p:spPr>
          <a:xfrm>
            <a:off x="6232" y="1411705"/>
            <a:ext cx="7710021" cy="4034590"/>
          </a:xfrm>
          <a:prstGeom prst="rect">
            <a:avLst/>
          </a:prstGeom>
        </p:spPr>
      </p:pic>
      <p:sp>
        <p:nvSpPr>
          <p:cNvPr id="12" name="TextBox 11">
            <a:extLst>
              <a:ext uri="{FF2B5EF4-FFF2-40B4-BE49-F238E27FC236}">
                <a16:creationId xmlns:a16="http://schemas.microsoft.com/office/drawing/2014/main" id="{7B5370F3-8E7E-7637-6C1E-B0BE277A35D1}"/>
              </a:ext>
            </a:extLst>
          </p:cNvPr>
          <p:cNvSpPr txBox="1"/>
          <p:nvPr/>
        </p:nvSpPr>
        <p:spPr>
          <a:xfrm>
            <a:off x="8033784" y="2513285"/>
            <a:ext cx="1110216" cy="1169551"/>
          </a:xfrm>
          <a:prstGeom prst="rect">
            <a:avLst/>
          </a:prstGeom>
          <a:noFill/>
        </p:spPr>
        <p:txBody>
          <a:bodyPr wrap="square" rtlCol="0">
            <a:spAutoFit/>
          </a:bodyPr>
          <a:lstStyle/>
          <a:p>
            <a:r>
              <a:rPr lang="en-US" sz="1400" b="0" u="none" dirty="0">
                <a:solidFill>
                  <a:schemeClr val="accent6"/>
                </a:solidFill>
                <a:latin typeface="Arial" pitchFamily="34" charset="0"/>
                <a:cs typeface="Arial" pitchFamily="34" charset="0"/>
              </a:rPr>
              <a:t>County exposure significant for both M and NM</a:t>
            </a:r>
          </a:p>
        </p:txBody>
      </p:sp>
      <p:cxnSp>
        <p:nvCxnSpPr>
          <p:cNvPr id="13" name="Straight Arrow Connector 12">
            <a:extLst>
              <a:ext uri="{FF2B5EF4-FFF2-40B4-BE49-F238E27FC236}">
                <a16:creationId xmlns:a16="http://schemas.microsoft.com/office/drawing/2014/main" id="{0320C713-4489-FCBC-41D8-B6DC02D07027}"/>
              </a:ext>
            </a:extLst>
          </p:cNvPr>
          <p:cNvCxnSpPr/>
          <p:nvPr/>
        </p:nvCxnSpPr>
        <p:spPr bwMode="auto">
          <a:xfrm flipH="1">
            <a:off x="7559152" y="2662677"/>
            <a:ext cx="435428" cy="0"/>
          </a:xfrm>
          <a:prstGeom prst="straightConnector1">
            <a:avLst/>
          </a:prstGeom>
          <a:solidFill>
            <a:schemeClr val="accent1"/>
          </a:solidFill>
          <a:ln w="9525" cap="flat" cmpd="sng" algn="ctr">
            <a:solidFill>
              <a:schemeClr val="accent6"/>
            </a:solidFill>
            <a:prstDash val="solid"/>
            <a:round/>
            <a:headEnd type="none" w="med" len="med"/>
            <a:tailEnd type="triangle"/>
          </a:ln>
          <a:effectLst/>
        </p:spPr>
      </p:cxnSp>
      <p:sp>
        <p:nvSpPr>
          <p:cNvPr id="14" name="TextBox 13">
            <a:extLst>
              <a:ext uri="{FF2B5EF4-FFF2-40B4-BE49-F238E27FC236}">
                <a16:creationId xmlns:a16="http://schemas.microsoft.com/office/drawing/2014/main" id="{BFA57A8E-FB0C-61D1-B27D-731034AE31C2}"/>
              </a:ext>
            </a:extLst>
          </p:cNvPr>
          <p:cNvSpPr txBox="1"/>
          <p:nvPr/>
        </p:nvSpPr>
        <p:spPr>
          <a:xfrm>
            <a:off x="8033784" y="5098166"/>
            <a:ext cx="1051479" cy="738664"/>
          </a:xfrm>
          <a:prstGeom prst="rect">
            <a:avLst/>
          </a:prstGeom>
          <a:noFill/>
        </p:spPr>
        <p:txBody>
          <a:bodyPr wrap="square" rtlCol="0">
            <a:spAutoFit/>
          </a:bodyPr>
          <a:lstStyle/>
          <a:p>
            <a:r>
              <a:rPr lang="en-US" sz="1400" b="0" u="none" dirty="0">
                <a:solidFill>
                  <a:schemeClr val="accent6"/>
                </a:solidFill>
                <a:latin typeface="Arial" pitchFamily="34" charset="0"/>
                <a:cs typeface="Arial" pitchFamily="34" charset="0"/>
              </a:rPr>
              <a:t>Similar impact for M and NM</a:t>
            </a:r>
          </a:p>
        </p:txBody>
      </p:sp>
      <p:cxnSp>
        <p:nvCxnSpPr>
          <p:cNvPr id="15" name="Straight Arrow Connector 14">
            <a:extLst>
              <a:ext uri="{FF2B5EF4-FFF2-40B4-BE49-F238E27FC236}">
                <a16:creationId xmlns:a16="http://schemas.microsoft.com/office/drawing/2014/main" id="{AFB1AD3E-0BF1-F4AA-AE3C-8F3D7C55F4B3}"/>
              </a:ext>
            </a:extLst>
          </p:cNvPr>
          <p:cNvCxnSpPr/>
          <p:nvPr/>
        </p:nvCxnSpPr>
        <p:spPr bwMode="auto">
          <a:xfrm flipH="1">
            <a:off x="7559151" y="5224289"/>
            <a:ext cx="435428" cy="0"/>
          </a:xfrm>
          <a:prstGeom prst="straightConnector1">
            <a:avLst/>
          </a:prstGeom>
          <a:solidFill>
            <a:schemeClr val="accent1"/>
          </a:solidFill>
          <a:ln w="9525" cap="flat" cmpd="sng" algn="ctr">
            <a:solidFill>
              <a:schemeClr val="accent6"/>
            </a:solidFill>
            <a:prstDash val="solid"/>
            <a:round/>
            <a:headEnd type="none" w="med" len="med"/>
            <a:tailEnd type="triangle"/>
          </a:ln>
          <a:effectLst/>
        </p:spPr>
      </p:cxnSp>
      <p:sp>
        <p:nvSpPr>
          <p:cNvPr id="16" name="TextBox 15">
            <a:extLst>
              <a:ext uri="{FF2B5EF4-FFF2-40B4-BE49-F238E27FC236}">
                <a16:creationId xmlns:a16="http://schemas.microsoft.com/office/drawing/2014/main" id="{402AB09A-5159-6E2D-BE43-D525660ACEE1}"/>
              </a:ext>
            </a:extLst>
          </p:cNvPr>
          <p:cNvSpPr txBox="1"/>
          <p:nvPr/>
        </p:nvSpPr>
        <p:spPr>
          <a:xfrm>
            <a:off x="2755867" y="1396135"/>
            <a:ext cx="1357423" cy="307777"/>
          </a:xfrm>
          <a:prstGeom prst="rect">
            <a:avLst/>
          </a:prstGeom>
          <a:solidFill>
            <a:srgbClr val="FFFF00"/>
          </a:solidFill>
        </p:spPr>
        <p:txBody>
          <a:bodyPr wrap="none" rtlCol="0">
            <a:spAutoFit/>
          </a:bodyPr>
          <a:lstStyle/>
          <a:p>
            <a:pPr algn="just"/>
            <a:r>
              <a:rPr lang="en-US" sz="1400" b="0" u="none" dirty="0">
                <a:latin typeface="Arial" pitchFamily="34" charset="0"/>
                <a:cs typeface="Arial" pitchFamily="34" charset="0"/>
              </a:rPr>
              <a:t>High-Tenure M</a:t>
            </a:r>
          </a:p>
        </p:txBody>
      </p:sp>
      <p:sp>
        <p:nvSpPr>
          <p:cNvPr id="17" name="TextBox 16">
            <a:extLst>
              <a:ext uri="{FF2B5EF4-FFF2-40B4-BE49-F238E27FC236}">
                <a16:creationId xmlns:a16="http://schemas.microsoft.com/office/drawing/2014/main" id="{68639E7D-DFA4-8B69-32E8-C33A7C4D3444}"/>
              </a:ext>
            </a:extLst>
          </p:cNvPr>
          <p:cNvSpPr txBox="1"/>
          <p:nvPr/>
        </p:nvSpPr>
        <p:spPr>
          <a:xfrm>
            <a:off x="5440580" y="1396134"/>
            <a:ext cx="1487267" cy="307777"/>
          </a:xfrm>
          <a:prstGeom prst="rect">
            <a:avLst/>
          </a:prstGeom>
          <a:solidFill>
            <a:srgbClr val="FFFF00"/>
          </a:solidFill>
        </p:spPr>
        <p:txBody>
          <a:bodyPr wrap="none" rtlCol="0">
            <a:spAutoFit/>
          </a:bodyPr>
          <a:lstStyle/>
          <a:p>
            <a:pPr algn="just"/>
            <a:r>
              <a:rPr lang="en-US" sz="1400" b="0" u="none" dirty="0">
                <a:latin typeface="Arial" pitchFamily="34" charset="0"/>
                <a:cs typeface="Arial" pitchFamily="34" charset="0"/>
              </a:rPr>
              <a:t>High-Tenure NM</a:t>
            </a:r>
          </a:p>
        </p:txBody>
      </p:sp>
    </p:spTree>
    <p:extLst>
      <p:ext uri="{BB962C8B-B14F-4D97-AF65-F5344CB8AC3E}">
        <p14:creationId xmlns:p14="http://schemas.microsoft.com/office/powerpoint/2010/main" val="3835673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subTnLst>
                                    <p:animClr clrSpc="rgb" dir="cw">
                                      <p:cBhvr override="childStyle">
                                        <p:cTn dur="1" fill="hold" display="0" masterRel="nextClick" afterEffect="1"/>
                                        <p:tgtEl>
                                          <p:spTgt spid="12"/>
                                        </p:tgtEl>
                                        <p:attrNameLst>
                                          <p:attrName>ppt_c</p:attrName>
                                        </p:attrNameLst>
                                      </p:cBhvr>
                                      <p:to>
                                        <a:schemeClr val="bg2"/>
                                      </p:to>
                                    </p:animClr>
                                  </p:sub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subTnLst>
                                    <p:animClr clrSpc="rgb" dir="cw">
                                      <p:cBhvr override="childStyle">
                                        <p:cTn dur="1" fill="hold" display="0" masterRel="nextClick" afterEffect="1"/>
                                        <p:tgtEl>
                                          <p:spTgt spid="13"/>
                                        </p:tgtEl>
                                        <p:attrNameLst>
                                          <p:attrName>ppt_c</p:attrName>
                                        </p:attrNameLst>
                                      </p:cBhvr>
                                      <p:to>
                                        <a:schemeClr val="bg2"/>
                                      </p:to>
                                    </p:animClr>
                                  </p:sub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subTnLst>
                                    <p:animClr clrSpc="rgb" dir="cw">
                                      <p:cBhvr override="childStyle">
                                        <p:cTn dur="1" fill="hold" display="0" masterRel="nextClick" afterEffect="1"/>
                                        <p:tgtEl>
                                          <p:spTgt spid="14"/>
                                        </p:tgtEl>
                                        <p:attrNameLst>
                                          <p:attrName>ppt_c</p:attrName>
                                        </p:attrNameLst>
                                      </p:cBhvr>
                                      <p:to>
                                        <a:schemeClr val="bg2"/>
                                      </p:to>
                                    </p:animClr>
                                  </p:subTnLst>
                                </p:cTn>
                              </p:par>
                              <p:par>
                                <p:cTn id="13" presetID="1"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subTnLst>
                                    <p:animClr clrSpc="rgb" dir="cw">
                                      <p:cBhvr override="childStyle">
                                        <p:cTn dur="1" fill="hold" display="0" masterRel="nextClick" afterEffect="1"/>
                                        <p:tgtEl>
                                          <p:spTgt spid="15"/>
                                        </p:tgtEl>
                                        <p:attrNameLst>
                                          <p:attrName>ppt_c</p:attrName>
                                        </p:attrNameLst>
                                      </p:cBhvr>
                                      <p:to>
                                        <a:schemeClr val="bg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55858-776D-3B99-C962-05AACC194859}"/>
              </a:ext>
            </a:extLst>
          </p:cNvPr>
          <p:cNvSpPr>
            <a:spLocks noGrp="1"/>
          </p:cNvSpPr>
          <p:nvPr>
            <p:ph type="title"/>
          </p:nvPr>
        </p:nvSpPr>
        <p:spPr/>
        <p:txBody>
          <a:bodyPr/>
          <a:lstStyle/>
          <a:p>
            <a:r>
              <a:rPr lang="en-US" dirty="0"/>
              <a:t>Literature?</a:t>
            </a:r>
          </a:p>
        </p:txBody>
      </p:sp>
      <p:sp>
        <p:nvSpPr>
          <p:cNvPr id="3" name="Content Placeholder 2">
            <a:extLst>
              <a:ext uri="{FF2B5EF4-FFF2-40B4-BE49-F238E27FC236}">
                <a16:creationId xmlns:a16="http://schemas.microsoft.com/office/drawing/2014/main" id="{95A28D90-4E66-B319-86C7-36F24A935394}"/>
              </a:ext>
            </a:extLst>
          </p:cNvPr>
          <p:cNvSpPr>
            <a:spLocks noGrp="1"/>
          </p:cNvSpPr>
          <p:nvPr>
            <p:ph idx="1"/>
          </p:nvPr>
        </p:nvSpPr>
        <p:spPr/>
        <p:txBody>
          <a:bodyPr/>
          <a:lstStyle/>
          <a:p>
            <a:pPr marL="0" indent="0">
              <a:buNone/>
            </a:pPr>
            <a:r>
              <a:rPr lang="en-US" sz="1800" dirty="0"/>
              <a:t>Previous work by </a:t>
            </a:r>
            <a:r>
              <a:rPr lang="en-US" sz="1800" dirty="0">
                <a:solidFill>
                  <a:srgbClr val="00B0F0"/>
                </a:solidFill>
              </a:rPr>
              <a:t>Autor et al. (2014)</a:t>
            </a:r>
            <a:r>
              <a:rPr lang="en-US" sz="1800" dirty="0"/>
              <a:t> and </a:t>
            </a:r>
            <a:r>
              <a:rPr lang="en-US" sz="1800" dirty="0">
                <a:solidFill>
                  <a:srgbClr val="00B0F0"/>
                </a:solidFill>
              </a:rPr>
              <a:t>Hakobyan and McLaren (2016) </a:t>
            </a:r>
            <a:r>
              <a:rPr lang="en-US" sz="1800" dirty="0"/>
              <a:t>finds that both industry and location have a negative relationship with wages. </a:t>
            </a:r>
            <a:r>
              <a:rPr lang="en-US" sz="1800" dirty="0">
                <a:solidFill>
                  <a:srgbClr val="00B0F0"/>
                </a:solidFill>
              </a:rPr>
              <a:t>Autor et al. (2014)</a:t>
            </a:r>
            <a:r>
              <a:rPr lang="en-US" sz="1800" dirty="0"/>
              <a:t> also examine employment, and while they find a significant relationship only with spatial exposure, it is </a:t>
            </a:r>
            <a:r>
              <a:rPr lang="en-US" sz="1800" i="1" dirty="0"/>
              <a:t>positive</a:t>
            </a:r>
            <a:r>
              <a:rPr lang="en-US" sz="1800" dirty="0"/>
              <a:t>.</a:t>
            </a:r>
          </a:p>
          <a:p>
            <a:pPr marL="0" indent="0">
              <a:buNone/>
            </a:pPr>
            <a:endParaRPr lang="en-US" sz="1800" dirty="0"/>
          </a:p>
          <a:p>
            <a:pPr marL="0" indent="0">
              <a:buNone/>
            </a:pPr>
            <a:r>
              <a:rPr lang="en-US" sz="1800" dirty="0"/>
              <a:t>Our finding of a spillover between M and NM is consistent with </a:t>
            </a:r>
            <a:r>
              <a:rPr lang="en-US" sz="1800" dirty="0">
                <a:solidFill>
                  <a:srgbClr val="00B0F0"/>
                </a:solidFill>
              </a:rPr>
              <a:t>Hakobyan and McLaren 2016</a:t>
            </a:r>
            <a:r>
              <a:rPr lang="en-US" sz="1800" dirty="0"/>
              <a:t> but different from </a:t>
            </a:r>
            <a:r>
              <a:rPr lang="en-US" sz="1800" dirty="0">
                <a:solidFill>
                  <a:srgbClr val="00B0F0"/>
                </a:solidFill>
              </a:rPr>
              <a:t>Autor et al. (2013)</a:t>
            </a:r>
            <a:r>
              <a:rPr lang="en-US" sz="1800" dirty="0">
                <a:solidFill>
                  <a:schemeClr val="accent6"/>
                </a:solidFill>
              </a:rPr>
              <a:t>’s</a:t>
            </a:r>
            <a:r>
              <a:rPr lang="en-US" sz="1800" dirty="0">
                <a:solidFill>
                  <a:srgbClr val="00B0F0"/>
                </a:solidFill>
              </a:rPr>
              <a:t> </a:t>
            </a:r>
            <a:r>
              <a:rPr lang="en-US" sz="1800" dirty="0"/>
              <a:t> region analysis, which finds that greater spatial exposure to imports from China reduces M but not NM employment, and decreases NM but not M wages. </a:t>
            </a:r>
          </a:p>
          <a:p>
            <a:pPr marL="0" indent="0">
              <a:buNone/>
            </a:pPr>
            <a:endParaRPr lang="en-US" sz="1800" dirty="0"/>
          </a:p>
          <a:p>
            <a:pPr marL="0" indent="0">
              <a:buNone/>
            </a:pPr>
            <a:r>
              <a:rPr lang="en-US" sz="1800" dirty="0"/>
              <a:t>More recent research by </a:t>
            </a:r>
            <a:r>
              <a:rPr lang="en-US" sz="1800" dirty="0">
                <a:solidFill>
                  <a:srgbClr val="00B0F0"/>
                </a:solidFill>
              </a:rPr>
              <a:t>Bloom et al. (2019)</a:t>
            </a:r>
            <a:r>
              <a:rPr lang="en-US" sz="1800" dirty="0"/>
              <a:t> finds that, depending on the time period and industrial classification system considered, greater spatial exposure to China can </a:t>
            </a:r>
            <a:r>
              <a:rPr lang="en-US" sz="1800" i="1" dirty="0"/>
              <a:t>raise</a:t>
            </a:r>
            <a:r>
              <a:rPr lang="en-US" sz="1800" dirty="0"/>
              <a:t> non-manufacturing employment. More on this below.</a:t>
            </a:r>
          </a:p>
          <a:p>
            <a:endParaRPr lang="en-US" sz="1800" dirty="0"/>
          </a:p>
        </p:txBody>
      </p:sp>
      <p:sp>
        <p:nvSpPr>
          <p:cNvPr id="4" name="Slide Number Placeholder 3">
            <a:extLst>
              <a:ext uri="{FF2B5EF4-FFF2-40B4-BE49-F238E27FC236}">
                <a16:creationId xmlns:a16="http://schemas.microsoft.com/office/drawing/2014/main" id="{1D35F5B8-43CA-8D5A-8DD2-A995B0BD4410}"/>
              </a:ext>
            </a:extLst>
          </p:cNvPr>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43</a:t>
            </a:fld>
            <a:endParaRPr lang="en-GB" dirty="0"/>
          </a:p>
        </p:txBody>
      </p:sp>
    </p:spTree>
    <p:extLst>
      <p:ext uri="{BB962C8B-B14F-4D97-AF65-F5344CB8AC3E}">
        <p14:creationId xmlns:p14="http://schemas.microsoft.com/office/powerpoint/2010/main" val="21643330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27B4E-B6D1-0260-0749-A0C904F96076}"/>
              </a:ext>
            </a:extLst>
          </p:cNvPr>
          <p:cNvSpPr>
            <a:spLocks noGrp="1"/>
          </p:cNvSpPr>
          <p:nvPr>
            <p:ph type="title"/>
          </p:nvPr>
        </p:nvSpPr>
        <p:spPr/>
        <p:txBody>
          <a:bodyPr/>
          <a:lstStyle/>
          <a:p>
            <a:endParaRPr lang="en-US"/>
          </a:p>
        </p:txBody>
      </p:sp>
      <p:sp>
        <p:nvSpPr>
          <p:cNvPr id="3" name="Slide Number Placeholder 2">
            <a:extLst>
              <a:ext uri="{FF2B5EF4-FFF2-40B4-BE49-F238E27FC236}">
                <a16:creationId xmlns:a16="http://schemas.microsoft.com/office/drawing/2014/main" id="{0B13567D-990E-43FD-9692-2DFBE433EB37}"/>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44</a:t>
            </a:fld>
            <a:endParaRPr lang="en-GB" dirty="0"/>
          </a:p>
        </p:txBody>
      </p:sp>
      <p:pic>
        <p:nvPicPr>
          <p:cNvPr id="5" name="Picture 4">
            <a:extLst>
              <a:ext uri="{FF2B5EF4-FFF2-40B4-BE49-F238E27FC236}">
                <a16:creationId xmlns:a16="http://schemas.microsoft.com/office/drawing/2014/main" id="{EA40BF01-1D7C-CC1C-3EFD-3517D31E2B51}"/>
              </a:ext>
            </a:extLst>
          </p:cNvPr>
          <p:cNvPicPr>
            <a:picLocks noChangeAspect="1"/>
          </p:cNvPicPr>
          <p:nvPr/>
        </p:nvPicPr>
        <p:blipFill>
          <a:blip r:embed="rId2"/>
          <a:stretch>
            <a:fillRect/>
          </a:stretch>
        </p:blipFill>
        <p:spPr>
          <a:xfrm>
            <a:off x="712083" y="0"/>
            <a:ext cx="7719834" cy="6858000"/>
          </a:xfrm>
          <a:prstGeom prst="rect">
            <a:avLst/>
          </a:prstGeom>
        </p:spPr>
      </p:pic>
    </p:spTree>
    <p:extLst>
      <p:ext uri="{BB962C8B-B14F-4D97-AF65-F5344CB8AC3E}">
        <p14:creationId xmlns:p14="http://schemas.microsoft.com/office/powerpoint/2010/main" val="96883472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C1FC2-0841-1F14-E8F1-D28FCCB93517}"/>
              </a:ext>
            </a:extLst>
          </p:cNvPr>
          <p:cNvSpPr>
            <a:spLocks noGrp="1"/>
          </p:cNvSpPr>
          <p:nvPr>
            <p:ph type="title"/>
          </p:nvPr>
        </p:nvSpPr>
        <p:spPr/>
        <p:txBody>
          <a:bodyPr/>
          <a:lstStyle/>
          <a:p>
            <a:r>
              <a:rPr lang="en-US" dirty="0"/>
              <a:t>Timing?</a:t>
            </a:r>
          </a:p>
        </p:txBody>
      </p:sp>
      <p:sp>
        <p:nvSpPr>
          <p:cNvPr id="3" name="Slide Number Placeholder 2">
            <a:extLst>
              <a:ext uri="{FF2B5EF4-FFF2-40B4-BE49-F238E27FC236}">
                <a16:creationId xmlns:a16="http://schemas.microsoft.com/office/drawing/2014/main" id="{00606428-4275-7558-824A-3271FA5AF567}"/>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45</a:t>
            </a:fld>
            <a:endParaRPr lang="en-GB" dirty="0"/>
          </a:p>
        </p:txBody>
      </p:sp>
    </p:spTree>
    <p:extLst>
      <p:ext uri="{BB962C8B-B14F-4D97-AF65-F5344CB8AC3E}">
        <p14:creationId xmlns:p14="http://schemas.microsoft.com/office/powerpoint/2010/main" val="258299799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B190C46-6DFE-34DC-3D64-C51901797364}"/>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46</a:t>
            </a:fld>
            <a:endParaRPr lang="en-GB" dirty="0"/>
          </a:p>
        </p:txBody>
      </p:sp>
      <p:pic>
        <p:nvPicPr>
          <p:cNvPr id="10" name="Picture 9">
            <a:extLst>
              <a:ext uri="{FF2B5EF4-FFF2-40B4-BE49-F238E27FC236}">
                <a16:creationId xmlns:a16="http://schemas.microsoft.com/office/drawing/2014/main" id="{C2ADBD8D-CA61-3319-4DC9-E281B1480FD0}"/>
              </a:ext>
            </a:extLst>
          </p:cNvPr>
          <p:cNvPicPr>
            <a:picLocks noChangeAspect="1"/>
          </p:cNvPicPr>
          <p:nvPr/>
        </p:nvPicPr>
        <p:blipFill rotWithShape="1">
          <a:blip r:embed="rId2"/>
          <a:srcRect t="25660" b="50991"/>
          <a:stretch/>
        </p:blipFill>
        <p:spPr>
          <a:xfrm>
            <a:off x="1016727" y="602164"/>
            <a:ext cx="7110546" cy="2059267"/>
          </a:xfrm>
          <a:prstGeom prst="rect">
            <a:avLst/>
          </a:prstGeom>
        </p:spPr>
      </p:pic>
    </p:spTree>
    <p:extLst>
      <p:ext uri="{BB962C8B-B14F-4D97-AF65-F5344CB8AC3E}">
        <p14:creationId xmlns:p14="http://schemas.microsoft.com/office/powerpoint/2010/main" val="174949754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B190C46-6DFE-34DC-3D64-C51901797364}"/>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47</a:t>
            </a:fld>
            <a:endParaRPr lang="en-GB" dirty="0"/>
          </a:p>
        </p:txBody>
      </p:sp>
      <p:pic>
        <p:nvPicPr>
          <p:cNvPr id="9" name="Picture 8">
            <a:extLst>
              <a:ext uri="{FF2B5EF4-FFF2-40B4-BE49-F238E27FC236}">
                <a16:creationId xmlns:a16="http://schemas.microsoft.com/office/drawing/2014/main" id="{08E05CF7-DCDB-3609-062C-2EADF78D5847}"/>
              </a:ext>
            </a:extLst>
          </p:cNvPr>
          <p:cNvPicPr>
            <a:picLocks noChangeAspect="1"/>
          </p:cNvPicPr>
          <p:nvPr/>
        </p:nvPicPr>
        <p:blipFill rotWithShape="1">
          <a:blip r:embed="rId2"/>
          <a:srcRect b="76651"/>
          <a:stretch/>
        </p:blipFill>
        <p:spPr>
          <a:xfrm>
            <a:off x="1016727" y="2661431"/>
            <a:ext cx="7110546" cy="2059267"/>
          </a:xfrm>
          <a:prstGeom prst="rect">
            <a:avLst/>
          </a:prstGeom>
        </p:spPr>
      </p:pic>
      <p:pic>
        <p:nvPicPr>
          <p:cNvPr id="10" name="Picture 9">
            <a:extLst>
              <a:ext uri="{FF2B5EF4-FFF2-40B4-BE49-F238E27FC236}">
                <a16:creationId xmlns:a16="http://schemas.microsoft.com/office/drawing/2014/main" id="{C2ADBD8D-CA61-3319-4DC9-E281B1480FD0}"/>
              </a:ext>
            </a:extLst>
          </p:cNvPr>
          <p:cNvPicPr>
            <a:picLocks noChangeAspect="1"/>
          </p:cNvPicPr>
          <p:nvPr/>
        </p:nvPicPr>
        <p:blipFill rotWithShape="1">
          <a:blip r:embed="rId2"/>
          <a:srcRect t="25660" b="50991"/>
          <a:stretch/>
        </p:blipFill>
        <p:spPr>
          <a:xfrm>
            <a:off x="1016727" y="602164"/>
            <a:ext cx="7110546" cy="2059267"/>
          </a:xfrm>
          <a:prstGeom prst="rect">
            <a:avLst/>
          </a:prstGeom>
        </p:spPr>
      </p:pic>
    </p:spTree>
    <p:extLst>
      <p:ext uri="{BB962C8B-B14F-4D97-AF65-F5344CB8AC3E}">
        <p14:creationId xmlns:p14="http://schemas.microsoft.com/office/powerpoint/2010/main" val="193087328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B190C46-6DFE-34DC-3D64-C51901797364}"/>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48</a:t>
            </a:fld>
            <a:endParaRPr lang="en-GB" dirty="0"/>
          </a:p>
        </p:txBody>
      </p:sp>
      <p:pic>
        <p:nvPicPr>
          <p:cNvPr id="5" name="Picture 4">
            <a:extLst>
              <a:ext uri="{FF2B5EF4-FFF2-40B4-BE49-F238E27FC236}">
                <a16:creationId xmlns:a16="http://schemas.microsoft.com/office/drawing/2014/main" id="{0C17850A-E7F7-6E8F-7DD9-3E959915CA5E}"/>
              </a:ext>
            </a:extLst>
          </p:cNvPr>
          <p:cNvPicPr>
            <a:picLocks noChangeAspect="1"/>
          </p:cNvPicPr>
          <p:nvPr/>
        </p:nvPicPr>
        <p:blipFill rotWithShape="1">
          <a:blip r:embed="rId2"/>
          <a:srcRect t="50429" b="26222"/>
          <a:stretch/>
        </p:blipFill>
        <p:spPr>
          <a:xfrm>
            <a:off x="1016727" y="4689196"/>
            <a:ext cx="7110546" cy="2059267"/>
          </a:xfrm>
          <a:prstGeom prst="rect">
            <a:avLst/>
          </a:prstGeom>
        </p:spPr>
      </p:pic>
      <p:pic>
        <p:nvPicPr>
          <p:cNvPr id="2" name="Picture 1">
            <a:extLst>
              <a:ext uri="{FF2B5EF4-FFF2-40B4-BE49-F238E27FC236}">
                <a16:creationId xmlns:a16="http://schemas.microsoft.com/office/drawing/2014/main" id="{8F7ED601-A2DA-B7C4-DE97-177CE440032C}"/>
              </a:ext>
            </a:extLst>
          </p:cNvPr>
          <p:cNvPicPr>
            <a:picLocks noChangeAspect="1"/>
          </p:cNvPicPr>
          <p:nvPr/>
        </p:nvPicPr>
        <p:blipFill rotWithShape="1">
          <a:blip r:embed="rId2"/>
          <a:srcRect b="76651"/>
          <a:stretch/>
        </p:blipFill>
        <p:spPr>
          <a:xfrm>
            <a:off x="1016727" y="2661431"/>
            <a:ext cx="7110546" cy="2059267"/>
          </a:xfrm>
          <a:prstGeom prst="rect">
            <a:avLst/>
          </a:prstGeom>
        </p:spPr>
      </p:pic>
      <p:pic>
        <p:nvPicPr>
          <p:cNvPr id="4" name="Picture 3">
            <a:extLst>
              <a:ext uri="{FF2B5EF4-FFF2-40B4-BE49-F238E27FC236}">
                <a16:creationId xmlns:a16="http://schemas.microsoft.com/office/drawing/2014/main" id="{E7363BAA-155F-5161-3C00-BACB113383DB}"/>
              </a:ext>
            </a:extLst>
          </p:cNvPr>
          <p:cNvPicPr>
            <a:picLocks noChangeAspect="1"/>
          </p:cNvPicPr>
          <p:nvPr/>
        </p:nvPicPr>
        <p:blipFill rotWithShape="1">
          <a:blip r:embed="rId2"/>
          <a:srcRect t="25660" b="50991"/>
          <a:stretch/>
        </p:blipFill>
        <p:spPr>
          <a:xfrm>
            <a:off x="1016727" y="602164"/>
            <a:ext cx="7110546" cy="2059267"/>
          </a:xfrm>
          <a:prstGeom prst="rect">
            <a:avLst/>
          </a:prstGeom>
        </p:spPr>
      </p:pic>
    </p:spTree>
    <p:extLst>
      <p:ext uri="{BB962C8B-B14F-4D97-AF65-F5344CB8AC3E}">
        <p14:creationId xmlns:p14="http://schemas.microsoft.com/office/powerpoint/2010/main" val="317024089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lstStyle/>
          <a:p>
            <a:r>
              <a:rPr lang="en-US" dirty="0">
                <a:solidFill>
                  <a:schemeClr val="bg1">
                    <a:lumMod val="65000"/>
                  </a:schemeClr>
                </a:solidFill>
              </a:rPr>
              <a:t>Introduction </a:t>
            </a:r>
          </a:p>
          <a:p>
            <a:endParaRPr lang="en-US" dirty="0"/>
          </a:p>
          <a:p>
            <a:r>
              <a:rPr lang="en-US" dirty="0">
                <a:solidFill>
                  <a:schemeClr val="bg1">
                    <a:lumMod val="65000"/>
                  </a:schemeClr>
                </a:solidFill>
              </a:rPr>
              <a:t>Data</a:t>
            </a:r>
          </a:p>
          <a:p>
            <a:endParaRPr lang="en-US" dirty="0">
              <a:solidFill>
                <a:schemeClr val="bg1">
                  <a:lumMod val="65000"/>
                </a:schemeClr>
              </a:solidFill>
            </a:endParaRPr>
          </a:p>
          <a:p>
            <a:r>
              <a:rPr lang="en-US" dirty="0">
                <a:solidFill>
                  <a:schemeClr val="bg1">
                    <a:lumMod val="65000"/>
                  </a:schemeClr>
                </a:solidFill>
              </a:rPr>
              <a:t>Reallocation after PNTR</a:t>
            </a:r>
          </a:p>
          <a:p>
            <a:endParaRPr lang="en-US" dirty="0">
              <a:solidFill>
                <a:schemeClr val="bg1">
                  <a:lumMod val="65000"/>
                </a:schemeClr>
              </a:solidFill>
            </a:endParaRPr>
          </a:p>
          <a:p>
            <a:r>
              <a:rPr lang="en-US" dirty="0">
                <a:solidFill>
                  <a:schemeClr val="bg1">
                    <a:lumMod val="65000"/>
                  </a:schemeClr>
                </a:solidFill>
              </a:rPr>
              <a:t>PNTR and earnings: direct specification</a:t>
            </a:r>
          </a:p>
          <a:p>
            <a:endParaRPr lang="en-US" dirty="0">
              <a:solidFill>
                <a:schemeClr val="accent6"/>
              </a:solidFill>
            </a:endParaRPr>
          </a:p>
          <a:p>
            <a:r>
              <a:rPr lang="en-US" dirty="0">
                <a:solidFill>
                  <a:schemeClr val="accent6"/>
                </a:solidFill>
              </a:rPr>
              <a:t>PNTR and earnings: IO specification</a:t>
            </a:r>
          </a:p>
          <a:p>
            <a:endParaRPr lang="en-US" dirty="0">
              <a:solidFill>
                <a:schemeClr val="bg1">
                  <a:lumMod val="65000"/>
                </a:schemeClr>
              </a:solidFill>
            </a:endParaRPr>
          </a:p>
          <a:p>
            <a:r>
              <a:rPr lang="en-US" dirty="0">
                <a:solidFill>
                  <a:schemeClr val="bg1">
                    <a:lumMod val="65000"/>
                  </a:schemeClr>
                </a:solidFill>
              </a:rPr>
              <a:t>Heterogenous impacts</a:t>
            </a:r>
          </a:p>
          <a:p>
            <a:endParaRPr lang="en-US" dirty="0">
              <a:solidFill>
                <a:schemeClr val="bg1">
                  <a:lumMod val="65000"/>
                </a:schemeClr>
              </a:solidFill>
            </a:endParaRPr>
          </a:p>
          <a:p>
            <a:r>
              <a:rPr lang="en-US" dirty="0">
                <a:solidFill>
                  <a:schemeClr val="bg1">
                    <a:lumMod val="65000"/>
                  </a:schemeClr>
                </a:solidFill>
              </a:rPr>
              <a:t>Alternate specifications</a:t>
            </a:r>
          </a:p>
          <a:p>
            <a:endParaRPr lang="en-US" dirty="0">
              <a:solidFill>
                <a:schemeClr val="bg1">
                  <a:lumMod val="65000"/>
                </a:schemeClr>
              </a:solidFill>
            </a:endParaRPr>
          </a:p>
          <a:p>
            <a:r>
              <a:rPr lang="en-US" dirty="0">
                <a:solidFill>
                  <a:schemeClr val="bg1">
                    <a:lumMod val="65000"/>
                  </a:schemeClr>
                </a:solidFill>
              </a:rPr>
              <a:t>Conclusion</a:t>
            </a:r>
          </a:p>
          <a:p>
            <a:endParaRPr lang="en-US" dirty="0">
              <a:solidFill>
                <a:schemeClr val="bg1">
                  <a:lumMod val="50000"/>
                </a:schemeClr>
              </a:solidFill>
            </a:endParaRPr>
          </a:p>
          <a:p>
            <a:pPr marL="0" indent="0">
              <a:buNone/>
            </a:pPr>
            <a:endParaRPr lang="en-US" dirty="0">
              <a:solidFill>
                <a:schemeClr val="bg1">
                  <a:lumMod val="50000"/>
                </a:schemeClr>
              </a:solidFill>
            </a:endParaRPr>
          </a:p>
          <a:p>
            <a:endParaRPr lang="en-US" dirty="0"/>
          </a:p>
        </p:txBody>
      </p:sp>
      <p:sp>
        <p:nvSpPr>
          <p:cNvPr id="4" name="Slide Number Placeholder 3"/>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49</a:t>
            </a:fld>
            <a:endParaRPr lang="en-GB" dirty="0"/>
          </a:p>
        </p:txBody>
      </p:sp>
    </p:spTree>
    <p:extLst>
      <p:ext uri="{BB962C8B-B14F-4D97-AF65-F5344CB8AC3E}">
        <p14:creationId xmlns:p14="http://schemas.microsoft.com/office/powerpoint/2010/main" val="41755495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30487-62D8-4272-B1DD-A67C613858C9}"/>
              </a:ext>
            </a:extLst>
          </p:cNvPr>
          <p:cNvSpPr>
            <a:spLocks noGrp="1"/>
          </p:cNvSpPr>
          <p:nvPr>
            <p:ph type="title"/>
          </p:nvPr>
        </p:nvSpPr>
        <p:spPr>
          <a:noFill/>
        </p:spPr>
        <p:txBody>
          <a:bodyPr/>
          <a:lstStyle/>
          <a:p>
            <a:r>
              <a:rPr lang="en-US" dirty="0">
                <a:solidFill>
                  <a:schemeClr val="accent6"/>
                </a:solidFill>
              </a:rPr>
              <a:t>Related Literatures</a:t>
            </a:r>
            <a:br>
              <a:rPr lang="en-US" dirty="0">
                <a:solidFill>
                  <a:schemeClr val="accent6"/>
                </a:solidFill>
              </a:rPr>
            </a:br>
            <a:r>
              <a:rPr lang="en-US" sz="1400" dirty="0">
                <a:solidFill>
                  <a:schemeClr val="accent6"/>
                </a:solidFill>
              </a:rPr>
              <a:t>An incomplete list!</a:t>
            </a:r>
            <a:endParaRPr lang="en-US" dirty="0">
              <a:solidFill>
                <a:schemeClr val="accent6"/>
              </a:solidFill>
            </a:endParaRPr>
          </a:p>
        </p:txBody>
      </p:sp>
      <p:sp>
        <p:nvSpPr>
          <p:cNvPr id="3" name="Content Placeholder 2">
            <a:extLst>
              <a:ext uri="{FF2B5EF4-FFF2-40B4-BE49-F238E27FC236}">
                <a16:creationId xmlns:a16="http://schemas.microsoft.com/office/drawing/2014/main" id="{2A44CF36-340A-4B57-B4A6-CBAF16AF063D}"/>
              </a:ext>
            </a:extLst>
          </p:cNvPr>
          <p:cNvSpPr>
            <a:spLocks noGrp="1"/>
          </p:cNvSpPr>
          <p:nvPr>
            <p:ph idx="1"/>
          </p:nvPr>
        </p:nvSpPr>
        <p:spPr/>
        <p:txBody>
          <a:bodyPr/>
          <a:lstStyle/>
          <a:p>
            <a:pPr marL="457200" lvl="1" indent="0">
              <a:buNone/>
            </a:pPr>
            <a:endParaRPr lang="en-US" sz="1800" dirty="0"/>
          </a:p>
          <a:p>
            <a:r>
              <a:rPr lang="en-US" sz="1800" dirty="0"/>
              <a:t>Mass layoffs: </a:t>
            </a:r>
            <a:r>
              <a:rPr lang="en-US" sz="1800" dirty="0">
                <a:solidFill>
                  <a:schemeClr val="bg1">
                    <a:lumMod val="50000"/>
                  </a:schemeClr>
                </a:solidFill>
              </a:rPr>
              <a:t>J</a:t>
            </a:r>
            <a:r>
              <a:rPr lang="da-DK" sz="1800" dirty="0">
                <a:solidFill>
                  <a:schemeClr val="bg1">
                    <a:lumMod val="50000"/>
                  </a:schemeClr>
                </a:solidFill>
              </a:rPr>
              <a:t>acobson et al. (1993), Von Wachter and Davis (2011), Hummels et al. (2014), etc.</a:t>
            </a:r>
          </a:p>
          <a:p>
            <a:pPr marL="0" indent="0">
              <a:buNone/>
            </a:pPr>
            <a:endParaRPr lang="da-DK" sz="1800" dirty="0"/>
          </a:p>
          <a:p>
            <a:r>
              <a:rPr lang="da-DK" sz="1800" dirty="0"/>
              <a:t>Spatial and labor market frictions: </a:t>
            </a:r>
            <a:r>
              <a:rPr lang="en-US" sz="1800" dirty="0" err="1">
                <a:solidFill>
                  <a:schemeClr val="bg1">
                    <a:lumMod val="50000"/>
                  </a:schemeClr>
                </a:solidFill>
              </a:rPr>
              <a:t>Topel</a:t>
            </a:r>
            <a:r>
              <a:rPr lang="en-US" sz="1800" dirty="0">
                <a:solidFill>
                  <a:schemeClr val="bg1">
                    <a:lumMod val="50000"/>
                  </a:schemeClr>
                </a:solidFill>
              </a:rPr>
              <a:t> (1986), Blanchard and Katz (1992), </a:t>
            </a:r>
            <a:r>
              <a:rPr lang="en-US" sz="1800" dirty="0" err="1">
                <a:solidFill>
                  <a:schemeClr val="bg1">
                    <a:lumMod val="50000"/>
                  </a:schemeClr>
                </a:solidFill>
              </a:rPr>
              <a:t>Glaeser</a:t>
            </a:r>
            <a:r>
              <a:rPr lang="en-US" sz="1800" dirty="0">
                <a:solidFill>
                  <a:schemeClr val="bg1">
                    <a:lumMod val="50000"/>
                  </a:schemeClr>
                </a:solidFill>
              </a:rPr>
              <a:t> and </a:t>
            </a:r>
            <a:r>
              <a:rPr lang="en-US" sz="1800" dirty="0" err="1">
                <a:solidFill>
                  <a:schemeClr val="bg1">
                    <a:lumMod val="50000"/>
                  </a:schemeClr>
                </a:solidFill>
              </a:rPr>
              <a:t>Gyourko</a:t>
            </a:r>
            <a:r>
              <a:rPr lang="en-US" sz="1800" dirty="0">
                <a:solidFill>
                  <a:schemeClr val="bg1">
                    <a:lumMod val="50000"/>
                  </a:schemeClr>
                </a:solidFill>
              </a:rPr>
              <a:t> (2005), etc.</a:t>
            </a:r>
            <a:r>
              <a:rPr lang="en-US" sz="1800" dirty="0"/>
              <a:t>, </a:t>
            </a:r>
            <a:r>
              <a:rPr lang="fr-FR" sz="1800" dirty="0">
                <a:solidFill>
                  <a:schemeClr val="bg1">
                    <a:lumMod val="50000"/>
                  </a:schemeClr>
                </a:solidFill>
              </a:rPr>
              <a:t>Traiberman (2019), Caliendo et al. (2019), </a:t>
            </a:r>
            <a:r>
              <a:rPr lang="fr-FR" sz="1800" dirty="0" err="1">
                <a:solidFill>
                  <a:schemeClr val="bg1">
                    <a:lumMod val="50000"/>
                  </a:schemeClr>
                </a:solidFill>
              </a:rPr>
              <a:t>Dauth</a:t>
            </a:r>
            <a:r>
              <a:rPr lang="fr-FR" sz="1800" dirty="0">
                <a:solidFill>
                  <a:schemeClr val="bg1">
                    <a:lumMod val="50000"/>
                  </a:schemeClr>
                </a:solidFill>
              </a:rPr>
              <a:t> et al (2017), etc.</a:t>
            </a:r>
          </a:p>
          <a:p>
            <a:pPr lvl="1"/>
            <a:endParaRPr lang="en-US" sz="1800" dirty="0"/>
          </a:p>
          <a:p>
            <a:r>
              <a:rPr lang="en-US" sz="1800" dirty="0"/>
              <a:t>Import shocks: </a:t>
            </a:r>
            <a:r>
              <a:rPr lang="en-US" sz="1800" dirty="0" err="1">
                <a:solidFill>
                  <a:schemeClr val="bg1">
                    <a:lumMod val="50000"/>
                  </a:schemeClr>
                </a:solidFill>
              </a:rPr>
              <a:t>Topolova</a:t>
            </a:r>
            <a:r>
              <a:rPr lang="en-US" sz="1800" dirty="0">
                <a:solidFill>
                  <a:schemeClr val="bg1">
                    <a:lumMod val="50000"/>
                  </a:schemeClr>
                </a:solidFill>
              </a:rPr>
              <a:t> (2007), Kovak (2013), Hakobyan and </a:t>
            </a:r>
            <a:r>
              <a:rPr lang="en-US" sz="1800" dirty="0" err="1">
                <a:solidFill>
                  <a:schemeClr val="bg1">
                    <a:lumMod val="50000"/>
                  </a:schemeClr>
                </a:solidFill>
              </a:rPr>
              <a:t>Mclaren</a:t>
            </a:r>
            <a:r>
              <a:rPr lang="en-US" sz="1800" dirty="0">
                <a:solidFill>
                  <a:schemeClr val="bg1">
                    <a:lumMod val="50000"/>
                  </a:schemeClr>
                </a:solidFill>
              </a:rPr>
              <a:t> (2016), Dix-Carneiro and Kovak (2017), Kovak and Morrow (2020), etc.</a:t>
            </a:r>
            <a:endParaRPr lang="fr-FR" sz="1800" dirty="0">
              <a:solidFill>
                <a:schemeClr val="bg1">
                  <a:lumMod val="50000"/>
                </a:schemeClr>
              </a:solidFill>
            </a:endParaRPr>
          </a:p>
          <a:p>
            <a:endParaRPr lang="fr-FR" sz="1800" dirty="0">
              <a:solidFill>
                <a:schemeClr val="bg1">
                  <a:lumMod val="50000"/>
                </a:schemeClr>
              </a:solidFill>
            </a:endParaRPr>
          </a:p>
          <a:p>
            <a:r>
              <a:rPr lang="en-US" sz="1800" dirty="0"/>
              <a:t>China shock: </a:t>
            </a:r>
            <a:r>
              <a:rPr lang="en-US" sz="1800" dirty="0" err="1">
                <a:solidFill>
                  <a:schemeClr val="bg2"/>
                </a:solidFill>
              </a:rPr>
              <a:t>Ebenstein</a:t>
            </a:r>
            <a:r>
              <a:rPr lang="en-US" sz="1800" dirty="0">
                <a:solidFill>
                  <a:schemeClr val="bg2"/>
                </a:solidFill>
              </a:rPr>
              <a:t> et al. (2011),</a:t>
            </a:r>
            <a:r>
              <a:rPr lang="en-US" sz="1800" dirty="0"/>
              <a:t> </a:t>
            </a:r>
            <a:r>
              <a:rPr lang="en-US" sz="1800" dirty="0">
                <a:solidFill>
                  <a:schemeClr val="bg1">
                    <a:lumMod val="50000"/>
                  </a:schemeClr>
                </a:solidFill>
              </a:rPr>
              <a:t>Autor et al. (2013, 2014), Pierce and Schott (2016), Acemoglu et al. (2016), Bloom et al. (2019); Hurst et al (2019), </a:t>
            </a:r>
            <a:r>
              <a:rPr lang="en-US" sz="1800" dirty="0" err="1">
                <a:solidFill>
                  <a:schemeClr val="bg1">
                    <a:lumMod val="50000"/>
                  </a:schemeClr>
                </a:solidFill>
              </a:rPr>
              <a:t>etc</a:t>
            </a:r>
            <a:r>
              <a:rPr lang="en-US" sz="1800" dirty="0">
                <a:solidFill>
                  <a:schemeClr val="bg1">
                    <a:lumMod val="50000"/>
                  </a:schemeClr>
                </a:solidFill>
              </a:rPr>
              <a:t>, Carballo </a:t>
            </a:r>
            <a:r>
              <a:rPr lang="en-US" sz="1800">
                <a:solidFill>
                  <a:schemeClr val="bg1">
                    <a:lumMod val="50000"/>
                  </a:schemeClr>
                </a:solidFill>
              </a:rPr>
              <a:t>and Mansfield (2023)</a:t>
            </a:r>
            <a:endParaRPr lang="en-US" sz="1800" dirty="0">
              <a:solidFill>
                <a:schemeClr val="bg1">
                  <a:lumMod val="50000"/>
                </a:schemeClr>
              </a:solidFill>
            </a:endParaRPr>
          </a:p>
          <a:p>
            <a:endParaRPr lang="fr-FR" sz="1800" dirty="0">
              <a:solidFill>
                <a:schemeClr val="bg1">
                  <a:lumMod val="50000"/>
                </a:schemeClr>
              </a:solidFill>
            </a:endParaRPr>
          </a:p>
        </p:txBody>
      </p:sp>
      <p:sp>
        <p:nvSpPr>
          <p:cNvPr id="4" name="Slide Number Placeholder 3">
            <a:extLst>
              <a:ext uri="{FF2B5EF4-FFF2-40B4-BE49-F238E27FC236}">
                <a16:creationId xmlns:a16="http://schemas.microsoft.com/office/drawing/2014/main" id="{D1802923-AFF7-48DD-934F-C71DE3825150}"/>
              </a:ext>
            </a:extLst>
          </p:cNvPr>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5</a:t>
            </a:fld>
            <a:endParaRPr lang="en-GB" dirty="0"/>
          </a:p>
        </p:txBody>
      </p:sp>
    </p:spTree>
    <p:extLst>
      <p:ext uri="{BB962C8B-B14F-4D97-AF65-F5344CB8AC3E}">
        <p14:creationId xmlns:p14="http://schemas.microsoft.com/office/powerpoint/2010/main" val="272612520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77627-524B-475B-AEED-5BB6DC7BA488}"/>
              </a:ext>
            </a:extLst>
          </p:cNvPr>
          <p:cNvSpPr>
            <a:spLocks noGrp="1"/>
          </p:cNvSpPr>
          <p:nvPr>
            <p:ph type="title"/>
          </p:nvPr>
        </p:nvSpPr>
        <p:spPr/>
        <p:txBody>
          <a:bodyPr/>
          <a:lstStyle/>
          <a:p>
            <a:r>
              <a:rPr lang="en-US" dirty="0"/>
              <a:t>IO Specification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55800292-EA03-4F87-AA09-C925B7565E00}"/>
                  </a:ext>
                </a:extLst>
              </p:cNvPr>
              <p:cNvSpPr>
                <a:spLocks noGrp="1"/>
              </p:cNvSpPr>
              <p:nvPr>
                <p:ph idx="1"/>
              </p:nvPr>
            </p:nvSpPr>
            <p:spPr/>
            <p:txBody>
              <a:bodyPr/>
              <a:lstStyle/>
              <a:p>
                <a:r>
                  <a:rPr lang="en-US" dirty="0"/>
                  <a:t>Allow for exposure along the supply chain</a:t>
                </a:r>
              </a:p>
              <a:p>
                <a:endParaRPr lang="en-US" dirty="0"/>
              </a:p>
              <a:p>
                <a:r>
                  <a:rPr lang="en-US" dirty="0"/>
                  <a:t>E.g., upstream exposure</a:t>
                </a:r>
              </a:p>
              <a:p>
                <a:endParaRPr lang="en-US" dirty="0"/>
              </a:p>
              <a:p>
                <a:pPr lvl="1"/>
                <a:r>
                  <a:rPr lang="en-US" dirty="0"/>
                  <a:t>Industry:		</a:t>
                </a:r>
                <a14:m>
                  <m:oMath xmlns:m="http://schemas.openxmlformats.org/officeDocument/2006/math">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𝐺𝑎𝑝</m:t>
                            </m:r>
                          </m:e>
                          <m:sub>
                            <m:r>
                              <a:rPr lang="en-US" i="1">
                                <a:latin typeface="Cambria Math" panose="02040503050406030204" pitchFamily="18" charset="0"/>
                              </a:rPr>
                              <m:t>𝑖</m:t>
                            </m:r>
                          </m:sub>
                        </m:sSub>
                      </m:e>
                      <m:sup>
                        <m:r>
                          <a:rPr lang="en-US" i="1">
                            <a:latin typeface="Cambria Math" panose="02040503050406030204" pitchFamily="18" charset="0"/>
                          </a:rPr>
                          <m:t>𝑢𝑝</m:t>
                        </m:r>
                      </m:sup>
                    </m:sSup>
                    <m:r>
                      <a:rPr lang="en-US" b="0" i="1" smtClean="0">
                        <a:latin typeface="Cambria Math" panose="02040503050406030204" pitchFamily="18" charset="0"/>
                      </a:rPr>
                      <m:t>=</m:t>
                    </m:r>
                    <m:nary>
                      <m:naryPr>
                        <m:chr m:val="∑"/>
                        <m:supHide m:val="on"/>
                        <m:ctrlPr>
                          <a:rPr lang="en-US" b="0" i="1" smtClean="0">
                            <a:latin typeface="Cambria Math" panose="02040503050406030204" pitchFamily="18" charset="0"/>
                          </a:rPr>
                        </m:ctrlPr>
                      </m:naryPr>
                      <m:sub>
                        <m:r>
                          <m:rPr>
                            <m:brk m:alnAt="7"/>
                          </m:rPr>
                          <a:rPr lang="en-US" b="0" i="1" smtClean="0">
                            <a:latin typeface="Cambria Math" panose="02040503050406030204" pitchFamily="18" charset="0"/>
                          </a:rPr>
                          <m:t>𝑘</m:t>
                        </m:r>
                      </m:sub>
                      <m:sup/>
                      <m:e>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i="1">
                                    <a:latin typeface="Cambria Math" panose="02040503050406030204" pitchFamily="18" charset="0"/>
                                  </a:rPr>
                                  <m:t>𝑖</m:t>
                                </m:r>
                                <m:r>
                                  <a:rPr lang="en-US" b="0" i="1" smtClean="0">
                                    <a:latin typeface="Cambria Math" panose="02040503050406030204" pitchFamily="18" charset="0"/>
                                  </a:rPr>
                                  <m:t>𝑘</m:t>
                                </m:r>
                              </m:sub>
                            </m:sSub>
                          </m:e>
                          <m:sup>
                            <m:r>
                              <a:rPr lang="en-US" i="1">
                                <a:latin typeface="Cambria Math" panose="02040503050406030204" pitchFamily="18" charset="0"/>
                              </a:rPr>
                              <m:t>𝑢𝑝</m:t>
                            </m:r>
                          </m:sup>
                        </m:sSup>
                      </m:e>
                    </m:nary>
                    <m:sSub>
                      <m:sSubPr>
                        <m:ctrlPr>
                          <a:rPr lang="en-US" i="1">
                            <a:latin typeface="Cambria Math" panose="02040503050406030204" pitchFamily="18" charset="0"/>
                          </a:rPr>
                        </m:ctrlPr>
                      </m:sSubPr>
                      <m:e>
                        <m:r>
                          <a:rPr lang="en-US" i="1">
                            <a:latin typeface="Cambria Math" panose="02040503050406030204" pitchFamily="18" charset="0"/>
                          </a:rPr>
                          <m:t>𝐺𝑎𝑝</m:t>
                        </m:r>
                      </m:e>
                      <m:sub>
                        <m:r>
                          <a:rPr lang="en-US" i="1">
                            <a:latin typeface="Cambria Math" panose="02040503050406030204" pitchFamily="18" charset="0"/>
                          </a:rPr>
                          <m:t>𝑖</m:t>
                        </m:r>
                      </m:sub>
                    </m:sSub>
                  </m:oMath>
                </a14:m>
                <a:endParaRPr lang="en-US" i="1" dirty="0">
                  <a:latin typeface="Cambria Math" panose="02040503050406030204" pitchFamily="18" charset="0"/>
                </a:endParaRPr>
              </a:p>
              <a:p>
                <a:pPr lvl="1"/>
                <a:endParaRPr lang="en-US" dirty="0"/>
              </a:p>
              <a:p>
                <a:pPr lvl="1"/>
                <a:r>
                  <a:rPr lang="en-US" dirty="0"/>
                  <a:t>County:	 	</a:t>
                </a:r>
                <a14:m>
                  <m:oMath xmlns:m="http://schemas.openxmlformats.org/officeDocument/2006/math">
                    <m:sSup>
                      <m:sSupPr>
                        <m:ctrlPr>
                          <a:rPr lang="en-US" i="1" smtClean="0">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𝐺𝑎𝑝</m:t>
                            </m:r>
                          </m:e>
                          <m:sub>
                            <m:r>
                              <a:rPr lang="en-US" b="0" i="1" smtClean="0">
                                <a:latin typeface="Cambria Math" panose="02040503050406030204" pitchFamily="18" charset="0"/>
                              </a:rPr>
                              <m:t>𝑐</m:t>
                            </m:r>
                          </m:sub>
                        </m:sSub>
                      </m:e>
                      <m:sup>
                        <m:r>
                          <a:rPr lang="en-US" i="1">
                            <a:latin typeface="Cambria Math" panose="02040503050406030204" pitchFamily="18" charset="0"/>
                          </a:rPr>
                          <m:t>𝑢𝑝</m:t>
                        </m:r>
                      </m:sup>
                    </m:sSup>
                    <m:r>
                      <a:rPr lang="en-US" b="0" i="1" smtClean="0">
                        <a:latin typeface="Cambria Math" panose="02040503050406030204" pitchFamily="18" charset="0"/>
                      </a:rPr>
                      <m:t>=</m:t>
                    </m:r>
                    <m:nary>
                      <m:naryPr>
                        <m:chr m:val="∑"/>
                        <m:supHide m:val="on"/>
                        <m:ctrlPr>
                          <a:rPr lang="en-US" b="0" i="1" smtClean="0">
                            <a:latin typeface="Cambria Math" panose="02040503050406030204" pitchFamily="18" charset="0"/>
                          </a:rPr>
                        </m:ctrlPr>
                      </m:naryPr>
                      <m:sub>
                        <m:r>
                          <a:rPr lang="en-US" b="0" i="1" smtClean="0">
                            <a:latin typeface="Cambria Math" panose="02040503050406030204" pitchFamily="18" charset="0"/>
                          </a:rPr>
                          <m:t>𝑖</m:t>
                        </m:r>
                      </m:sub>
                      <m:sup/>
                      <m:e>
                        <m:f>
                          <m:fPr>
                            <m:ctrlPr>
                              <a:rPr lang="en-US" i="1">
                                <a:latin typeface="Cambria Math" panose="02040503050406030204" pitchFamily="18" charset="0"/>
                              </a:rPr>
                            </m:ctrlPr>
                          </m:fPr>
                          <m:num>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b="0" i="1" smtClean="0">
                                        <a:latin typeface="Cambria Math" panose="02040503050406030204" pitchFamily="18" charset="0"/>
                                      </a:rPr>
                                      <m:t>𝐿</m:t>
                                    </m:r>
                                  </m:e>
                                  <m:sub>
                                    <m:r>
                                      <a:rPr lang="en-US" b="0" i="1" smtClean="0">
                                        <a:latin typeface="Cambria Math" panose="02040503050406030204" pitchFamily="18" charset="0"/>
                                      </a:rPr>
                                      <m:t>𝑖</m:t>
                                    </m:r>
                                    <m:r>
                                      <a:rPr lang="en-US" i="1">
                                        <a:latin typeface="Cambria Math" panose="02040503050406030204" pitchFamily="18" charset="0"/>
                                      </a:rPr>
                                      <m:t>𝑐</m:t>
                                    </m:r>
                                  </m:sub>
                                </m:sSub>
                              </m:e>
                              <m:sup>
                                <m:r>
                                  <a:rPr lang="en-US" b="0" i="1" smtClean="0">
                                    <a:latin typeface="Cambria Math" panose="02040503050406030204" pitchFamily="18" charset="0"/>
                                  </a:rPr>
                                  <m:t>1990</m:t>
                                </m:r>
                              </m:sup>
                            </m:sSup>
                          </m:num>
                          <m:den>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𝐿</m:t>
                                    </m:r>
                                  </m:e>
                                  <m:sub>
                                    <m:r>
                                      <a:rPr lang="en-US" i="1">
                                        <a:latin typeface="Cambria Math" panose="02040503050406030204" pitchFamily="18" charset="0"/>
                                      </a:rPr>
                                      <m:t>𝑐</m:t>
                                    </m:r>
                                  </m:sub>
                                </m:sSub>
                              </m:e>
                              <m:sup>
                                <m:r>
                                  <a:rPr lang="en-US" i="1">
                                    <a:latin typeface="Cambria Math" panose="02040503050406030204" pitchFamily="18" charset="0"/>
                                  </a:rPr>
                                  <m:t>1990</m:t>
                                </m:r>
                              </m:sup>
                            </m:sSup>
                          </m:den>
                        </m:f>
                      </m:e>
                    </m:nary>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i="1">
                                <a:latin typeface="Cambria Math" panose="02040503050406030204" pitchFamily="18" charset="0"/>
                              </a:rPr>
                              <m:t>𝐺𝑎𝑝</m:t>
                            </m:r>
                          </m:e>
                          <m:sub>
                            <m:r>
                              <a:rPr lang="en-US" i="1">
                                <a:latin typeface="Cambria Math" panose="02040503050406030204" pitchFamily="18" charset="0"/>
                              </a:rPr>
                              <m:t>𝑖</m:t>
                            </m:r>
                          </m:sub>
                        </m:sSub>
                      </m:e>
                      <m:sup>
                        <m:r>
                          <a:rPr lang="en-US" i="1">
                            <a:latin typeface="Cambria Math" panose="02040503050406030204" pitchFamily="18" charset="0"/>
                          </a:rPr>
                          <m:t>𝑢𝑝</m:t>
                        </m:r>
                      </m:sup>
                    </m:sSup>
                  </m:oMath>
                </a14:m>
                <a:endParaRPr lang="en-US" dirty="0"/>
              </a:p>
              <a:p>
                <a:pPr marL="0" indent="0" algn="ctr">
                  <a:buNone/>
                </a:pPr>
                <a:endParaRPr lang="en-US" b="1" dirty="0"/>
              </a:p>
              <a:p>
                <a:r>
                  <a:rPr lang="en-US" dirty="0"/>
                  <a:t>Analogous expressions for downstream</a:t>
                </a:r>
              </a:p>
              <a:p>
                <a:endParaRPr lang="en-US" u="sng" dirty="0"/>
              </a:p>
            </p:txBody>
          </p:sp>
        </mc:Choice>
        <mc:Fallback xmlns="">
          <p:sp>
            <p:nvSpPr>
              <p:cNvPr id="3" name="Content Placeholder 2">
                <a:extLst>
                  <a:ext uri="{FF2B5EF4-FFF2-40B4-BE49-F238E27FC236}">
                    <a16:creationId xmlns:a16="http://schemas.microsoft.com/office/drawing/2014/main" id="{55800292-EA03-4F87-AA09-C925B7565E00}"/>
                  </a:ext>
                </a:extLst>
              </p:cNvPr>
              <p:cNvSpPr>
                <a:spLocks noGrp="1" noRot="1" noChangeAspect="1" noMove="1" noResize="1" noEditPoints="1" noAdjustHandles="1" noChangeArrowheads="1" noChangeShapeType="1" noTextEdit="1"/>
              </p:cNvSpPr>
              <p:nvPr>
                <p:ph idx="1"/>
              </p:nvPr>
            </p:nvSpPr>
            <p:spPr>
              <a:blipFill>
                <a:blip r:embed="rId2"/>
                <a:stretch>
                  <a:fillRect l="-650" t="-529"/>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5540A320-3445-4B2F-9DB3-7F9867EC8D13}"/>
              </a:ext>
            </a:extLst>
          </p:cNvPr>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50</a:t>
            </a:fld>
            <a:endParaRPr lang="en-GB" dirty="0"/>
          </a:p>
        </p:txBody>
      </p:sp>
      <p:sp>
        <p:nvSpPr>
          <p:cNvPr id="7" name="TextBox 6">
            <a:extLst>
              <a:ext uri="{FF2B5EF4-FFF2-40B4-BE49-F238E27FC236}">
                <a16:creationId xmlns:a16="http://schemas.microsoft.com/office/drawing/2014/main" id="{97804447-79BC-437D-9039-25561B7878DC}"/>
              </a:ext>
            </a:extLst>
          </p:cNvPr>
          <p:cNvSpPr txBox="1"/>
          <p:nvPr/>
        </p:nvSpPr>
        <p:spPr>
          <a:xfrm>
            <a:off x="6426292" y="2464161"/>
            <a:ext cx="2078430" cy="600164"/>
          </a:xfrm>
          <a:prstGeom prst="rect">
            <a:avLst/>
          </a:prstGeom>
          <a:noFill/>
        </p:spPr>
        <p:txBody>
          <a:bodyPr wrap="square" rtlCol="0">
            <a:spAutoFit/>
          </a:bodyPr>
          <a:lstStyle/>
          <a:p>
            <a:r>
              <a:rPr lang="en-US" sz="1100" b="0" u="none" dirty="0">
                <a:solidFill>
                  <a:srgbClr val="00B0F0"/>
                </a:solidFill>
                <a:latin typeface="Arial" panose="020B0604020202020204" pitchFamily="34" charset="0"/>
                <a:cs typeface="Arial" panose="020B0604020202020204" pitchFamily="34" charset="0"/>
              </a:rPr>
              <a:t>IO-coefficient (w) weighted average of all industries k that industry I buys from</a:t>
            </a:r>
          </a:p>
        </p:txBody>
      </p:sp>
      <p:sp>
        <p:nvSpPr>
          <p:cNvPr id="8" name="TextBox 7">
            <a:extLst>
              <a:ext uri="{FF2B5EF4-FFF2-40B4-BE49-F238E27FC236}">
                <a16:creationId xmlns:a16="http://schemas.microsoft.com/office/drawing/2014/main" id="{47068F10-4F37-4D80-9E17-E072A9B8DB0F}"/>
              </a:ext>
            </a:extLst>
          </p:cNvPr>
          <p:cNvSpPr txBox="1"/>
          <p:nvPr/>
        </p:nvSpPr>
        <p:spPr>
          <a:xfrm>
            <a:off x="6429110" y="3271004"/>
            <a:ext cx="2078430" cy="600164"/>
          </a:xfrm>
          <a:prstGeom prst="rect">
            <a:avLst/>
          </a:prstGeom>
          <a:noFill/>
        </p:spPr>
        <p:txBody>
          <a:bodyPr wrap="square" rtlCol="0">
            <a:spAutoFit/>
          </a:bodyPr>
          <a:lstStyle/>
          <a:p>
            <a:r>
              <a:rPr lang="en-US" sz="1100" b="0" u="none" dirty="0">
                <a:solidFill>
                  <a:srgbClr val="00B0F0"/>
                </a:solidFill>
                <a:latin typeface="Arial" panose="020B0604020202020204" pitchFamily="34" charset="0"/>
                <a:cs typeface="Arial" panose="020B0604020202020204" pitchFamily="34" charset="0"/>
              </a:rPr>
              <a:t>Labor-weighted average upstream gap of all industries county c produces</a:t>
            </a:r>
          </a:p>
        </p:txBody>
      </p:sp>
    </p:spTree>
    <p:extLst>
      <p:ext uri="{BB962C8B-B14F-4D97-AF65-F5344CB8AC3E}">
        <p14:creationId xmlns:p14="http://schemas.microsoft.com/office/powerpoint/2010/main" val="249530995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6460E-3730-4522-A61C-BD7388F86EAB}"/>
              </a:ext>
            </a:extLst>
          </p:cNvPr>
          <p:cNvSpPr>
            <a:spLocks noGrp="1"/>
          </p:cNvSpPr>
          <p:nvPr>
            <p:ph type="title"/>
          </p:nvPr>
        </p:nvSpPr>
        <p:spPr/>
        <p:txBody>
          <a:bodyPr/>
          <a:lstStyle/>
          <a:p>
            <a:r>
              <a:rPr lang="en-US" dirty="0"/>
              <a:t>Up- and Downstream Industry Exposure</a:t>
            </a:r>
            <a:br>
              <a:rPr lang="en-US" dirty="0"/>
            </a:br>
            <a:r>
              <a:rPr lang="en-US" sz="1400" dirty="0"/>
              <a:t>Manufacturing Highlighted, Medians Noted with Dashed Lines</a:t>
            </a:r>
            <a:endParaRPr lang="en-US" dirty="0"/>
          </a:p>
        </p:txBody>
      </p:sp>
      <p:sp>
        <p:nvSpPr>
          <p:cNvPr id="3" name="Slide Number Placeholder 2">
            <a:extLst>
              <a:ext uri="{FF2B5EF4-FFF2-40B4-BE49-F238E27FC236}">
                <a16:creationId xmlns:a16="http://schemas.microsoft.com/office/drawing/2014/main" id="{3D79ECD3-6961-4D69-BF81-5392B3645E8A}"/>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51</a:t>
            </a:fld>
            <a:endParaRPr lang="en-GB" dirty="0"/>
          </a:p>
        </p:txBody>
      </p:sp>
      <p:pic>
        <p:nvPicPr>
          <p:cNvPr id="7" name="Picture 6">
            <a:extLst>
              <a:ext uri="{FF2B5EF4-FFF2-40B4-BE49-F238E27FC236}">
                <a16:creationId xmlns:a16="http://schemas.microsoft.com/office/drawing/2014/main" id="{107AC4A8-9581-4CA6-A8E0-D02DA7801A18}"/>
              </a:ext>
            </a:extLst>
          </p:cNvPr>
          <p:cNvPicPr>
            <a:picLocks noChangeAspect="1"/>
          </p:cNvPicPr>
          <p:nvPr/>
        </p:nvPicPr>
        <p:blipFill>
          <a:blip r:embed="rId2"/>
          <a:stretch>
            <a:fillRect/>
          </a:stretch>
        </p:blipFill>
        <p:spPr>
          <a:xfrm>
            <a:off x="1866122" y="1350209"/>
            <a:ext cx="5411755" cy="5398254"/>
          </a:xfrm>
          <a:prstGeom prst="rect">
            <a:avLst/>
          </a:prstGeom>
        </p:spPr>
      </p:pic>
      <p:sp>
        <p:nvSpPr>
          <p:cNvPr id="8" name="TextBox 7">
            <a:extLst>
              <a:ext uri="{FF2B5EF4-FFF2-40B4-BE49-F238E27FC236}">
                <a16:creationId xmlns:a16="http://schemas.microsoft.com/office/drawing/2014/main" id="{66594949-E3D3-49B4-8938-8472499BCC92}"/>
              </a:ext>
            </a:extLst>
          </p:cNvPr>
          <p:cNvSpPr txBox="1"/>
          <p:nvPr/>
        </p:nvSpPr>
        <p:spPr>
          <a:xfrm>
            <a:off x="1003040" y="2299996"/>
            <a:ext cx="1469572" cy="307777"/>
          </a:xfrm>
          <a:prstGeom prst="rect">
            <a:avLst/>
          </a:prstGeom>
          <a:noFill/>
        </p:spPr>
        <p:txBody>
          <a:bodyPr wrap="square" rtlCol="0">
            <a:spAutoFit/>
          </a:bodyPr>
          <a:lstStyle/>
          <a:p>
            <a:pPr algn="ctr"/>
            <a:r>
              <a:rPr lang="en-US" sz="1400" b="0" u="none" dirty="0">
                <a:solidFill>
                  <a:srgbClr val="FF0000"/>
                </a:solidFill>
                <a:latin typeface="Arial" pitchFamily="34" charset="0"/>
                <a:cs typeface="Arial" pitchFamily="34" charset="0"/>
              </a:rPr>
              <a:t>Hospitals (622)</a:t>
            </a:r>
          </a:p>
        </p:txBody>
      </p:sp>
      <p:cxnSp>
        <p:nvCxnSpPr>
          <p:cNvPr id="10" name="Straight Arrow Connector 9">
            <a:extLst>
              <a:ext uri="{FF2B5EF4-FFF2-40B4-BE49-F238E27FC236}">
                <a16:creationId xmlns:a16="http://schemas.microsoft.com/office/drawing/2014/main" id="{5A425686-FF8A-48B6-8518-F7AF497958FC}"/>
              </a:ext>
            </a:extLst>
          </p:cNvPr>
          <p:cNvCxnSpPr/>
          <p:nvPr/>
        </p:nvCxnSpPr>
        <p:spPr bwMode="auto">
          <a:xfrm>
            <a:off x="1866122" y="2584580"/>
            <a:ext cx="923731" cy="1324947"/>
          </a:xfrm>
          <a:prstGeom prst="straightConnector1">
            <a:avLst/>
          </a:prstGeom>
          <a:solidFill>
            <a:schemeClr val="accent1"/>
          </a:solidFill>
          <a:ln w="9525" cap="flat" cmpd="sng" algn="ctr">
            <a:solidFill>
              <a:srgbClr val="FF0000"/>
            </a:solidFill>
            <a:prstDash val="solid"/>
            <a:round/>
            <a:headEnd type="none" w="med" len="med"/>
            <a:tailEnd type="triangle"/>
          </a:ln>
          <a:effectLst/>
        </p:spPr>
      </p:cxnSp>
      <p:sp>
        <p:nvSpPr>
          <p:cNvPr id="11" name="TextBox 10">
            <a:extLst>
              <a:ext uri="{FF2B5EF4-FFF2-40B4-BE49-F238E27FC236}">
                <a16:creationId xmlns:a16="http://schemas.microsoft.com/office/drawing/2014/main" id="{39D1412B-15D2-428C-800D-71D874CF7AC3}"/>
              </a:ext>
            </a:extLst>
          </p:cNvPr>
          <p:cNvSpPr txBox="1"/>
          <p:nvPr/>
        </p:nvSpPr>
        <p:spPr>
          <a:xfrm>
            <a:off x="5750766" y="4170865"/>
            <a:ext cx="1469572" cy="307777"/>
          </a:xfrm>
          <a:prstGeom prst="rect">
            <a:avLst/>
          </a:prstGeom>
          <a:noFill/>
        </p:spPr>
        <p:txBody>
          <a:bodyPr wrap="square" rtlCol="0">
            <a:spAutoFit/>
          </a:bodyPr>
          <a:lstStyle/>
          <a:p>
            <a:pPr algn="ctr"/>
            <a:r>
              <a:rPr lang="en-US" sz="1400" b="0" u="none" dirty="0">
                <a:solidFill>
                  <a:srgbClr val="FF0000"/>
                </a:solidFill>
                <a:latin typeface="Arial" pitchFamily="34" charset="0"/>
                <a:cs typeface="Arial" pitchFamily="34" charset="0"/>
              </a:rPr>
              <a:t>R&amp;D (5417)</a:t>
            </a:r>
          </a:p>
        </p:txBody>
      </p:sp>
      <p:cxnSp>
        <p:nvCxnSpPr>
          <p:cNvPr id="12" name="Straight Arrow Connector 11">
            <a:extLst>
              <a:ext uri="{FF2B5EF4-FFF2-40B4-BE49-F238E27FC236}">
                <a16:creationId xmlns:a16="http://schemas.microsoft.com/office/drawing/2014/main" id="{2BE462EE-779D-4FF1-B0BB-E3B32590D2FA}"/>
              </a:ext>
            </a:extLst>
          </p:cNvPr>
          <p:cNvCxnSpPr>
            <a:cxnSpLocks/>
          </p:cNvCxnSpPr>
          <p:nvPr/>
        </p:nvCxnSpPr>
        <p:spPr bwMode="auto">
          <a:xfrm flipH="1" flipV="1">
            <a:off x="4931229" y="3909527"/>
            <a:ext cx="1282959" cy="256591"/>
          </a:xfrm>
          <a:prstGeom prst="straightConnector1">
            <a:avLst/>
          </a:prstGeom>
          <a:solidFill>
            <a:schemeClr val="accent1"/>
          </a:solidFill>
          <a:ln w="9525" cap="flat" cmpd="sng" algn="ctr">
            <a:solidFill>
              <a:srgbClr val="FF0000"/>
            </a:solidFill>
            <a:prstDash val="solid"/>
            <a:round/>
            <a:headEnd type="none" w="med" len="med"/>
            <a:tailEnd type="triangle"/>
          </a:ln>
          <a:effectLst/>
        </p:spPr>
      </p:cxnSp>
      <p:sp>
        <p:nvSpPr>
          <p:cNvPr id="13" name="TextBox 12">
            <a:extLst>
              <a:ext uri="{FF2B5EF4-FFF2-40B4-BE49-F238E27FC236}">
                <a16:creationId xmlns:a16="http://schemas.microsoft.com/office/drawing/2014/main" id="{F0875983-E87E-42C3-BF5A-F409C5783580}"/>
              </a:ext>
            </a:extLst>
          </p:cNvPr>
          <p:cNvSpPr txBox="1"/>
          <p:nvPr/>
        </p:nvSpPr>
        <p:spPr>
          <a:xfrm>
            <a:off x="7041007" y="2815261"/>
            <a:ext cx="1469572" cy="307777"/>
          </a:xfrm>
          <a:prstGeom prst="rect">
            <a:avLst/>
          </a:prstGeom>
          <a:noFill/>
        </p:spPr>
        <p:txBody>
          <a:bodyPr wrap="square" rtlCol="0">
            <a:spAutoFit/>
          </a:bodyPr>
          <a:lstStyle/>
          <a:p>
            <a:pPr algn="ctr"/>
            <a:r>
              <a:rPr lang="en-US" sz="1400" b="0" u="none" dirty="0">
                <a:solidFill>
                  <a:srgbClr val="FF0000"/>
                </a:solidFill>
                <a:latin typeface="Arial" pitchFamily="34" charset="0"/>
                <a:cs typeface="Arial" pitchFamily="34" charset="0"/>
              </a:rPr>
              <a:t>Textiles (313)</a:t>
            </a:r>
          </a:p>
        </p:txBody>
      </p:sp>
      <p:cxnSp>
        <p:nvCxnSpPr>
          <p:cNvPr id="14" name="Straight Arrow Connector 13">
            <a:extLst>
              <a:ext uri="{FF2B5EF4-FFF2-40B4-BE49-F238E27FC236}">
                <a16:creationId xmlns:a16="http://schemas.microsoft.com/office/drawing/2014/main" id="{CA1D52F5-EF6E-4465-AC81-9644A2CAFA62}"/>
              </a:ext>
            </a:extLst>
          </p:cNvPr>
          <p:cNvCxnSpPr>
            <a:cxnSpLocks/>
          </p:cNvCxnSpPr>
          <p:nvPr/>
        </p:nvCxnSpPr>
        <p:spPr bwMode="auto">
          <a:xfrm flipH="1">
            <a:off x="6955223" y="3037397"/>
            <a:ext cx="276628" cy="97639"/>
          </a:xfrm>
          <a:prstGeom prst="straightConnector1">
            <a:avLst/>
          </a:prstGeom>
          <a:solidFill>
            <a:schemeClr val="accent1"/>
          </a:solidFill>
          <a:ln w="9525" cap="flat" cmpd="sng" algn="ctr">
            <a:solidFill>
              <a:srgbClr val="FF0000"/>
            </a:solidFill>
            <a:prstDash val="solid"/>
            <a:round/>
            <a:headEnd type="none" w="med" len="med"/>
            <a:tailEnd type="triangle"/>
          </a:ln>
          <a:effectLst/>
        </p:spPr>
      </p:cxnSp>
    </p:spTree>
    <p:extLst>
      <p:ext uri="{BB962C8B-B14F-4D97-AF65-F5344CB8AC3E}">
        <p14:creationId xmlns:p14="http://schemas.microsoft.com/office/powerpoint/2010/main" val="2264591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P spid="13"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C2AB4-806D-42C3-8985-D5A60158B98C}"/>
              </a:ext>
            </a:extLst>
          </p:cNvPr>
          <p:cNvSpPr>
            <a:spLocks noGrp="1"/>
          </p:cNvSpPr>
          <p:nvPr>
            <p:ph type="title"/>
          </p:nvPr>
        </p:nvSpPr>
        <p:spPr/>
        <p:txBody>
          <a:bodyPr/>
          <a:lstStyle/>
          <a:p>
            <a:r>
              <a:rPr lang="en-US" dirty="0"/>
              <a:t>Up- and Downstream </a:t>
            </a:r>
            <a:r>
              <a:rPr lang="en-US" dirty="0">
                <a:solidFill>
                  <a:srgbClr val="00B0F0"/>
                </a:solidFill>
              </a:rPr>
              <a:t>County</a:t>
            </a:r>
            <a:r>
              <a:rPr lang="en-US" dirty="0"/>
              <a:t> Exposure</a:t>
            </a:r>
            <a:br>
              <a:rPr lang="en-US" dirty="0"/>
            </a:br>
            <a:r>
              <a:rPr lang="en-US" sz="1400" dirty="0"/>
              <a:t>Medians Noted with Dashed Lines</a:t>
            </a:r>
            <a:endParaRPr lang="en-US" dirty="0"/>
          </a:p>
        </p:txBody>
      </p:sp>
      <p:sp>
        <p:nvSpPr>
          <p:cNvPr id="3" name="Slide Number Placeholder 2">
            <a:extLst>
              <a:ext uri="{FF2B5EF4-FFF2-40B4-BE49-F238E27FC236}">
                <a16:creationId xmlns:a16="http://schemas.microsoft.com/office/drawing/2014/main" id="{42E2066B-CAE5-410B-9F1C-32136B695370}"/>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52</a:t>
            </a:fld>
            <a:endParaRPr lang="en-GB" dirty="0"/>
          </a:p>
        </p:txBody>
      </p:sp>
      <p:pic>
        <p:nvPicPr>
          <p:cNvPr id="4" name="Picture 3">
            <a:extLst>
              <a:ext uri="{FF2B5EF4-FFF2-40B4-BE49-F238E27FC236}">
                <a16:creationId xmlns:a16="http://schemas.microsoft.com/office/drawing/2014/main" id="{3A6BC622-BA03-41E7-9EDB-F07282CB8A31}"/>
              </a:ext>
            </a:extLst>
          </p:cNvPr>
          <p:cNvPicPr>
            <a:picLocks noChangeAspect="1"/>
          </p:cNvPicPr>
          <p:nvPr/>
        </p:nvPicPr>
        <p:blipFill rotWithShape="1">
          <a:blip r:embed="rId2"/>
          <a:srcRect l="50000" t="23785" r="20409" b="31571"/>
          <a:stretch/>
        </p:blipFill>
        <p:spPr>
          <a:xfrm>
            <a:off x="1490495" y="1459069"/>
            <a:ext cx="5824705" cy="5279269"/>
          </a:xfrm>
          <a:prstGeom prst="rect">
            <a:avLst/>
          </a:prstGeom>
        </p:spPr>
      </p:pic>
      <p:sp>
        <p:nvSpPr>
          <p:cNvPr id="5" name="TextBox 4">
            <a:extLst>
              <a:ext uri="{FF2B5EF4-FFF2-40B4-BE49-F238E27FC236}">
                <a16:creationId xmlns:a16="http://schemas.microsoft.com/office/drawing/2014/main" id="{DF11CB1E-17F2-4551-9480-A12E78B188F3}"/>
              </a:ext>
            </a:extLst>
          </p:cNvPr>
          <p:cNvSpPr txBox="1"/>
          <p:nvPr/>
        </p:nvSpPr>
        <p:spPr>
          <a:xfrm>
            <a:off x="0" y="1231624"/>
            <a:ext cx="3890866" cy="738664"/>
          </a:xfrm>
          <a:prstGeom prst="rect">
            <a:avLst/>
          </a:prstGeom>
          <a:solidFill>
            <a:schemeClr val="bg1"/>
          </a:solidFill>
        </p:spPr>
        <p:txBody>
          <a:bodyPr wrap="square" rtlCol="0">
            <a:spAutoFit/>
          </a:bodyPr>
          <a:lstStyle/>
          <a:p>
            <a:r>
              <a:rPr lang="en-US" sz="1400" b="0" u="none" dirty="0">
                <a:solidFill>
                  <a:srgbClr val="FF0000"/>
                </a:solidFill>
                <a:latin typeface="Arial" pitchFamily="34" charset="0"/>
                <a:cs typeface="Arial" pitchFamily="34" charset="0"/>
              </a:rPr>
              <a:t>Napa (06055)</a:t>
            </a:r>
          </a:p>
          <a:p>
            <a:pPr defTabSz="176213"/>
            <a:r>
              <a:rPr lang="en-US" sz="1400" b="0" u="none" dirty="0">
                <a:solidFill>
                  <a:srgbClr val="FF0000"/>
                </a:solidFill>
                <a:latin typeface="Arial" pitchFamily="34" charset="0"/>
                <a:cs typeface="Arial" pitchFamily="34" charset="0"/>
              </a:rPr>
              <a:t>	High </a:t>
            </a:r>
            <a:r>
              <a:rPr lang="en-US" sz="1400" b="0" u="none" dirty="0" err="1">
                <a:solidFill>
                  <a:srgbClr val="FF0000"/>
                </a:solidFill>
                <a:latin typeface="Arial" pitchFamily="34" charset="0"/>
                <a:cs typeface="Arial" pitchFamily="34" charset="0"/>
              </a:rPr>
              <a:t>Gap</a:t>
            </a:r>
            <a:r>
              <a:rPr lang="en-US" sz="1400" b="0" u="none" baseline="30000" dirty="0" err="1">
                <a:solidFill>
                  <a:srgbClr val="FF0000"/>
                </a:solidFill>
                <a:latin typeface="Arial" pitchFamily="34" charset="0"/>
                <a:cs typeface="Arial" pitchFamily="34" charset="0"/>
              </a:rPr>
              <a:t>UP</a:t>
            </a:r>
            <a:r>
              <a:rPr lang="en-US" sz="1400" b="0" u="none" dirty="0">
                <a:solidFill>
                  <a:srgbClr val="FF0000"/>
                </a:solidFill>
                <a:latin typeface="Arial" pitchFamily="34" charset="0"/>
                <a:cs typeface="Arial" pitchFamily="34" charset="0"/>
              </a:rPr>
              <a:t> (Health, Hotels, Retail, Wine) </a:t>
            </a:r>
          </a:p>
          <a:p>
            <a:pPr defTabSz="176213"/>
            <a:r>
              <a:rPr lang="en-US" sz="1400" b="0" u="none" dirty="0">
                <a:solidFill>
                  <a:srgbClr val="FF0000"/>
                </a:solidFill>
                <a:latin typeface="Arial" pitchFamily="34" charset="0"/>
                <a:cs typeface="Arial" pitchFamily="34" charset="0"/>
              </a:rPr>
              <a:t>	Low </a:t>
            </a:r>
            <a:r>
              <a:rPr lang="en-US" sz="1400" b="0" u="none" dirty="0" err="1">
                <a:solidFill>
                  <a:srgbClr val="FF0000"/>
                </a:solidFill>
                <a:latin typeface="Arial" pitchFamily="34" charset="0"/>
                <a:cs typeface="Arial" pitchFamily="34" charset="0"/>
              </a:rPr>
              <a:t>Gap</a:t>
            </a:r>
            <a:r>
              <a:rPr lang="en-US" sz="1400" b="0" u="none" baseline="30000" dirty="0" err="1">
                <a:solidFill>
                  <a:srgbClr val="FF0000"/>
                </a:solidFill>
                <a:latin typeface="Arial" pitchFamily="34" charset="0"/>
                <a:cs typeface="Arial" pitchFamily="34" charset="0"/>
              </a:rPr>
              <a:t>DN</a:t>
            </a:r>
            <a:r>
              <a:rPr lang="en-US" sz="1400" b="0" u="none" dirty="0">
                <a:solidFill>
                  <a:srgbClr val="FF0000"/>
                </a:solidFill>
                <a:latin typeface="Arial" pitchFamily="34" charset="0"/>
                <a:cs typeface="Arial" pitchFamily="34" charset="0"/>
              </a:rPr>
              <a:t> (mostly consumers)</a:t>
            </a:r>
          </a:p>
        </p:txBody>
      </p:sp>
      <p:cxnSp>
        <p:nvCxnSpPr>
          <p:cNvPr id="6" name="Straight Arrow Connector 5">
            <a:extLst>
              <a:ext uri="{FF2B5EF4-FFF2-40B4-BE49-F238E27FC236}">
                <a16:creationId xmlns:a16="http://schemas.microsoft.com/office/drawing/2014/main" id="{3DE66E21-1520-4617-A58D-3D76632D5B37}"/>
              </a:ext>
            </a:extLst>
          </p:cNvPr>
          <p:cNvCxnSpPr>
            <a:cxnSpLocks/>
          </p:cNvCxnSpPr>
          <p:nvPr/>
        </p:nvCxnSpPr>
        <p:spPr bwMode="auto">
          <a:xfrm>
            <a:off x="1744824" y="2057400"/>
            <a:ext cx="1912776" cy="1953182"/>
          </a:xfrm>
          <a:prstGeom prst="straightConnector1">
            <a:avLst/>
          </a:prstGeom>
          <a:solidFill>
            <a:schemeClr val="accent1"/>
          </a:solidFill>
          <a:ln w="9525" cap="flat" cmpd="sng" algn="ctr">
            <a:solidFill>
              <a:srgbClr val="FF0000"/>
            </a:solidFill>
            <a:prstDash val="solid"/>
            <a:round/>
            <a:headEnd type="none" w="med" len="med"/>
            <a:tailEnd type="triangle"/>
          </a:ln>
          <a:effectLst/>
        </p:spPr>
      </p:cxnSp>
      <p:sp>
        <p:nvSpPr>
          <p:cNvPr id="8" name="TextBox 7">
            <a:extLst>
              <a:ext uri="{FF2B5EF4-FFF2-40B4-BE49-F238E27FC236}">
                <a16:creationId xmlns:a16="http://schemas.microsoft.com/office/drawing/2014/main" id="{E375C6B0-CB44-43F5-BA91-5DCA280D6EFA}"/>
              </a:ext>
            </a:extLst>
          </p:cNvPr>
          <p:cNvSpPr txBox="1"/>
          <p:nvPr/>
        </p:nvSpPr>
        <p:spPr>
          <a:xfrm>
            <a:off x="5801880" y="4727330"/>
            <a:ext cx="3283384" cy="738664"/>
          </a:xfrm>
          <a:prstGeom prst="rect">
            <a:avLst/>
          </a:prstGeom>
          <a:noFill/>
        </p:spPr>
        <p:txBody>
          <a:bodyPr wrap="square" rtlCol="0">
            <a:spAutoFit/>
          </a:bodyPr>
          <a:lstStyle/>
          <a:p>
            <a:r>
              <a:rPr lang="en-US" sz="1400" b="0" u="none" dirty="0">
                <a:solidFill>
                  <a:srgbClr val="FF0000"/>
                </a:solidFill>
                <a:latin typeface="Arial" pitchFamily="34" charset="0"/>
                <a:cs typeface="Arial" pitchFamily="34" charset="0"/>
              </a:rPr>
              <a:t>Santa Clara (06081)</a:t>
            </a:r>
          </a:p>
          <a:p>
            <a:pPr defTabSz="176213"/>
            <a:r>
              <a:rPr lang="en-US" sz="1400" b="0" u="none" dirty="0">
                <a:solidFill>
                  <a:srgbClr val="FF0000"/>
                </a:solidFill>
                <a:latin typeface="Arial" pitchFamily="34" charset="0"/>
                <a:cs typeface="Arial" pitchFamily="34" charset="0"/>
              </a:rPr>
              <a:t>	Low </a:t>
            </a:r>
            <a:r>
              <a:rPr lang="en-US" sz="1400" b="0" u="none" dirty="0" err="1">
                <a:solidFill>
                  <a:srgbClr val="FF0000"/>
                </a:solidFill>
                <a:latin typeface="Arial" pitchFamily="34" charset="0"/>
                <a:cs typeface="Arial" pitchFamily="34" charset="0"/>
              </a:rPr>
              <a:t>Gap</a:t>
            </a:r>
            <a:r>
              <a:rPr lang="en-US" sz="1400" b="0" u="none" baseline="30000" dirty="0" err="1">
                <a:solidFill>
                  <a:srgbClr val="FF0000"/>
                </a:solidFill>
                <a:latin typeface="Arial" pitchFamily="34" charset="0"/>
                <a:cs typeface="Arial" pitchFamily="34" charset="0"/>
              </a:rPr>
              <a:t>UP</a:t>
            </a:r>
            <a:r>
              <a:rPr lang="en-US" sz="1400" b="0" u="none" dirty="0">
                <a:solidFill>
                  <a:srgbClr val="FF0000"/>
                </a:solidFill>
                <a:latin typeface="Arial" pitchFamily="34" charset="0"/>
                <a:cs typeface="Arial" pitchFamily="34" charset="0"/>
              </a:rPr>
              <a:t> (Software, Chem, Comp) </a:t>
            </a:r>
          </a:p>
          <a:p>
            <a:pPr defTabSz="176213"/>
            <a:r>
              <a:rPr lang="en-US" sz="1400" b="0" u="none" dirty="0">
                <a:solidFill>
                  <a:srgbClr val="FF0000"/>
                </a:solidFill>
                <a:latin typeface="Arial" pitchFamily="34" charset="0"/>
                <a:cs typeface="Arial" pitchFamily="34" charset="0"/>
              </a:rPr>
              <a:t>	High </a:t>
            </a:r>
            <a:r>
              <a:rPr lang="en-US" sz="1400" b="0" u="none" dirty="0" err="1">
                <a:solidFill>
                  <a:srgbClr val="FF0000"/>
                </a:solidFill>
                <a:latin typeface="Arial" pitchFamily="34" charset="0"/>
                <a:cs typeface="Arial" pitchFamily="34" charset="0"/>
              </a:rPr>
              <a:t>Gap</a:t>
            </a:r>
            <a:r>
              <a:rPr lang="en-US" sz="1400" b="0" u="none" baseline="30000" dirty="0" err="1">
                <a:solidFill>
                  <a:srgbClr val="FF0000"/>
                </a:solidFill>
                <a:latin typeface="Arial" pitchFamily="34" charset="0"/>
                <a:cs typeface="Arial" pitchFamily="34" charset="0"/>
              </a:rPr>
              <a:t>DN</a:t>
            </a:r>
            <a:r>
              <a:rPr lang="en-US" sz="1400" b="0" u="none" dirty="0">
                <a:solidFill>
                  <a:srgbClr val="FF0000"/>
                </a:solidFill>
                <a:latin typeface="Arial" pitchFamily="34" charset="0"/>
                <a:cs typeface="Arial" pitchFamily="34" charset="0"/>
              </a:rPr>
              <a:t> (Electronics)</a:t>
            </a:r>
          </a:p>
        </p:txBody>
      </p:sp>
      <p:cxnSp>
        <p:nvCxnSpPr>
          <p:cNvPr id="9" name="Straight Arrow Connector 8">
            <a:extLst>
              <a:ext uri="{FF2B5EF4-FFF2-40B4-BE49-F238E27FC236}">
                <a16:creationId xmlns:a16="http://schemas.microsoft.com/office/drawing/2014/main" id="{C6875347-DB1E-421D-8936-679EF62B64F5}"/>
              </a:ext>
            </a:extLst>
          </p:cNvPr>
          <p:cNvCxnSpPr>
            <a:cxnSpLocks/>
          </p:cNvCxnSpPr>
          <p:nvPr/>
        </p:nvCxnSpPr>
        <p:spPr bwMode="auto">
          <a:xfrm flipH="1" flipV="1">
            <a:off x="4518920" y="4609323"/>
            <a:ext cx="1282959" cy="256591"/>
          </a:xfrm>
          <a:prstGeom prst="straightConnector1">
            <a:avLst/>
          </a:prstGeom>
          <a:solidFill>
            <a:schemeClr val="accent1"/>
          </a:solidFill>
          <a:ln w="9525" cap="flat" cmpd="sng" algn="ctr">
            <a:solidFill>
              <a:srgbClr val="FF0000"/>
            </a:solidFill>
            <a:prstDash val="solid"/>
            <a:round/>
            <a:headEnd type="none" w="med" len="med"/>
            <a:tailEnd type="triangle"/>
          </a:ln>
          <a:effectLst/>
        </p:spPr>
      </p:cxnSp>
    </p:spTree>
    <p:extLst>
      <p:ext uri="{BB962C8B-B14F-4D97-AF65-F5344CB8AC3E}">
        <p14:creationId xmlns:p14="http://schemas.microsoft.com/office/powerpoint/2010/main" val="3864713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5136A-7F5E-8496-2E3E-65065006745B}"/>
              </a:ext>
            </a:extLst>
          </p:cNvPr>
          <p:cNvSpPr>
            <a:spLocks noGrp="1"/>
          </p:cNvSpPr>
          <p:nvPr>
            <p:ph type="title"/>
          </p:nvPr>
        </p:nvSpPr>
        <p:spPr/>
        <p:txBody>
          <a:bodyPr/>
          <a:lstStyle/>
          <a:p>
            <a:r>
              <a:rPr lang="en-US" dirty="0"/>
              <a:t>“IO” Specification</a:t>
            </a:r>
          </a:p>
        </p:txBody>
      </p:sp>
      <p:sp>
        <p:nvSpPr>
          <p:cNvPr id="3" name="Slide Number Placeholder 2">
            <a:extLst>
              <a:ext uri="{FF2B5EF4-FFF2-40B4-BE49-F238E27FC236}">
                <a16:creationId xmlns:a16="http://schemas.microsoft.com/office/drawing/2014/main" id="{C95743A0-0F37-1EDA-4148-1D68EB9D521D}"/>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53</a:t>
            </a:fld>
            <a:endParaRPr lang="en-GB" dirty="0"/>
          </a:p>
        </p:txBody>
      </p:sp>
      <p:pic>
        <p:nvPicPr>
          <p:cNvPr id="5" name="Picture 4">
            <a:extLst>
              <a:ext uri="{FF2B5EF4-FFF2-40B4-BE49-F238E27FC236}">
                <a16:creationId xmlns:a16="http://schemas.microsoft.com/office/drawing/2014/main" id="{0AF513AB-AEED-F35A-6F0E-45D6E1725011}"/>
              </a:ext>
            </a:extLst>
          </p:cNvPr>
          <p:cNvPicPr>
            <a:picLocks noChangeAspect="1"/>
          </p:cNvPicPr>
          <p:nvPr/>
        </p:nvPicPr>
        <p:blipFill rotWithShape="1">
          <a:blip r:embed="rId2"/>
          <a:srcRect t="4005" r="35549" b="24409"/>
          <a:stretch/>
        </p:blipFill>
        <p:spPr>
          <a:xfrm>
            <a:off x="302395" y="1104255"/>
            <a:ext cx="4417089" cy="5479107"/>
          </a:xfrm>
          <a:prstGeom prst="rect">
            <a:avLst/>
          </a:prstGeom>
        </p:spPr>
      </p:pic>
      <p:cxnSp>
        <p:nvCxnSpPr>
          <p:cNvPr id="8" name="Straight Arrow Connector 7">
            <a:extLst>
              <a:ext uri="{FF2B5EF4-FFF2-40B4-BE49-F238E27FC236}">
                <a16:creationId xmlns:a16="http://schemas.microsoft.com/office/drawing/2014/main" id="{95AE6E99-431E-EA5C-84FD-29F7DF152252}"/>
              </a:ext>
            </a:extLst>
          </p:cNvPr>
          <p:cNvCxnSpPr/>
          <p:nvPr/>
        </p:nvCxnSpPr>
        <p:spPr bwMode="auto">
          <a:xfrm flipH="1">
            <a:off x="4719484" y="3136132"/>
            <a:ext cx="435428" cy="0"/>
          </a:xfrm>
          <a:prstGeom prst="straightConnector1">
            <a:avLst/>
          </a:prstGeom>
          <a:solidFill>
            <a:schemeClr val="accent1"/>
          </a:solidFill>
          <a:ln w="9525" cap="flat" cmpd="sng" algn="ctr">
            <a:solidFill>
              <a:schemeClr val="accent6"/>
            </a:solidFill>
            <a:prstDash val="solid"/>
            <a:round/>
            <a:headEnd type="none" w="med" len="med"/>
            <a:tailEnd type="triangle"/>
          </a:ln>
          <a:effectLst/>
        </p:spPr>
      </p:cxnSp>
      <p:sp>
        <p:nvSpPr>
          <p:cNvPr id="9" name="TextBox 8">
            <a:extLst>
              <a:ext uri="{FF2B5EF4-FFF2-40B4-BE49-F238E27FC236}">
                <a16:creationId xmlns:a16="http://schemas.microsoft.com/office/drawing/2014/main" id="{55BA080E-02F9-0919-683C-646237C90DBE}"/>
              </a:ext>
            </a:extLst>
          </p:cNvPr>
          <p:cNvSpPr txBox="1"/>
          <p:nvPr/>
        </p:nvSpPr>
        <p:spPr>
          <a:xfrm>
            <a:off x="5081716" y="2982244"/>
            <a:ext cx="4054913" cy="523220"/>
          </a:xfrm>
          <a:prstGeom prst="rect">
            <a:avLst/>
          </a:prstGeom>
          <a:solidFill>
            <a:schemeClr val="bg1"/>
          </a:solidFill>
        </p:spPr>
        <p:txBody>
          <a:bodyPr wrap="square" rtlCol="0">
            <a:spAutoFit/>
          </a:bodyPr>
          <a:lstStyle/>
          <a:p>
            <a:r>
              <a:rPr lang="en-US" sz="1400" b="0" u="none" dirty="0">
                <a:solidFill>
                  <a:schemeClr val="accent6"/>
                </a:solidFill>
                <a:latin typeface="Arial" pitchFamily="34" charset="0"/>
                <a:cs typeface="Arial" pitchFamily="34" charset="0"/>
              </a:rPr>
              <a:t>County exposure sign pattern as expected for overall and extensive margin</a:t>
            </a:r>
          </a:p>
        </p:txBody>
      </p:sp>
      <p:cxnSp>
        <p:nvCxnSpPr>
          <p:cNvPr id="10" name="Straight Arrow Connector 9">
            <a:extLst>
              <a:ext uri="{FF2B5EF4-FFF2-40B4-BE49-F238E27FC236}">
                <a16:creationId xmlns:a16="http://schemas.microsoft.com/office/drawing/2014/main" id="{2767541C-38AF-8760-AC67-ACD47C8F54A8}"/>
              </a:ext>
            </a:extLst>
          </p:cNvPr>
          <p:cNvCxnSpPr/>
          <p:nvPr/>
        </p:nvCxnSpPr>
        <p:spPr bwMode="auto">
          <a:xfrm flipH="1">
            <a:off x="4726855" y="5852700"/>
            <a:ext cx="435428" cy="0"/>
          </a:xfrm>
          <a:prstGeom prst="straightConnector1">
            <a:avLst/>
          </a:prstGeom>
          <a:solidFill>
            <a:schemeClr val="accent1"/>
          </a:solidFill>
          <a:ln w="9525" cap="flat" cmpd="sng" algn="ctr">
            <a:solidFill>
              <a:schemeClr val="accent6"/>
            </a:solidFill>
            <a:prstDash val="solid"/>
            <a:round/>
            <a:headEnd type="none" w="med" len="med"/>
            <a:tailEnd type="triangle"/>
          </a:ln>
          <a:effectLst/>
        </p:spPr>
      </p:cxnSp>
      <p:sp>
        <p:nvSpPr>
          <p:cNvPr id="11" name="TextBox 10">
            <a:extLst>
              <a:ext uri="{FF2B5EF4-FFF2-40B4-BE49-F238E27FC236}">
                <a16:creationId xmlns:a16="http://schemas.microsoft.com/office/drawing/2014/main" id="{99E4B8C6-C338-D100-A79E-3DC263C24106}"/>
              </a:ext>
            </a:extLst>
          </p:cNvPr>
          <p:cNvSpPr txBox="1"/>
          <p:nvPr/>
        </p:nvSpPr>
        <p:spPr>
          <a:xfrm>
            <a:off x="5089087" y="5698812"/>
            <a:ext cx="4054913" cy="307777"/>
          </a:xfrm>
          <a:prstGeom prst="rect">
            <a:avLst/>
          </a:prstGeom>
          <a:solidFill>
            <a:schemeClr val="bg1"/>
          </a:solidFill>
        </p:spPr>
        <p:txBody>
          <a:bodyPr wrap="square" rtlCol="0">
            <a:spAutoFit/>
          </a:bodyPr>
          <a:lstStyle/>
          <a:p>
            <a:r>
              <a:rPr lang="en-US" sz="1400" b="0" u="none" dirty="0">
                <a:solidFill>
                  <a:schemeClr val="accent6"/>
                </a:solidFill>
                <a:latin typeface="Arial" pitchFamily="34" charset="0"/>
                <a:cs typeface="Arial" pitchFamily="34" charset="0"/>
              </a:rPr>
              <a:t>Industry exposure generally insignificant</a:t>
            </a:r>
          </a:p>
        </p:txBody>
      </p:sp>
      <p:cxnSp>
        <p:nvCxnSpPr>
          <p:cNvPr id="12" name="Straight Arrow Connector 11">
            <a:extLst>
              <a:ext uri="{FF2B5EF4-FFF2-40B4-BE49-F238E27FC236}">
                <a16:creationId xmlns:a16="http://schemas.microsoft.com/office/drawing/2014/main" id="{417BDD15-5C1A-28E0-2DAF-04F462956271}"/>
              </a:ext>
            </a:extLst>
          </p:cNvPr>
          <p:cNvCxnSpPr/>
          <p:nvPr/>
        </p:nvCxnSpPr>
        <p:spPr bwMode="auto">
          <a:xfrm flipH="1">
            <a:off x="4719484" y="6272213"/>
            <a:ext cx="435428" cy="0"/>
          </a:xfrm>
          <a:prstGeom prst="straightConnector1">
            <a:avLst/>
          </a:prstGeom>
          <a:solidFill>
            <a:schemeClr val="accent1"/>
          </a:solidFill>
          <a:ln w="9525" cap="flat" cmpd="sng" algn="ctr">
            <a:solidFill>
              <a:schemeClr val="accent6"/>
            </a:solidFill>
            <a:prstDash val="solid"/>
            <a:round/>
            <a:headEnd type="none" w="med" len="med"/>
            <a:tailEnd type="triangle"/>
          </a:ln>
          <a:effectLst/>
        </p:spPr>
      </p:cxnSp>
      <p:sp>
        <p:nvSpPr>
          <p:cNvPr id="13" name="TextBox 12">
            <a:extLst>
              <a:ext uri="{FF2B5EF4-FFF2-40B4-BE49-F238E27FC236}">
                <a16:creationId xmlns:a16="http://schemas.microsoft.com/office/drawing/2014/main" id="{B4C554A7-3C6D-7C67-FE9E-5D30A4DB1428}"/>
              </a:ext>
            </a:extLst>
          </p:cNvPr>
          <p:cNvSpPr txBox="1"/>
          <p:nvPr/>
        </p:nvSpPr>
        <p:spPr>
          <a:xfrm>
            <a:off x="5081716" y="6118325"/>
            <a:ext cx="4054913" cy="307777"/>
          </a:xfrm>
          <a:prstGeom prst="rect">
            <a:avLst/>
          </a:prstGeom>
          <a:solidFill>
            <a:schemeClr val="bg1"/>
          </a:solidFill>
        </p:spPr>
        <p:txBody>
          <a:bodyPr wrap="square" rtlCol="0">
            <a:spAutoFit/>
          </a:bodyPr>
          <a:lstStyle/>
          <a:p>
            <a:r>
              <a:rPr lang="en-US" sz="1400" b="0" u="none" dirty="0">
                <a:solidFill>
                  <a:schemeClr val="accent6"/>
                </a:solidFill>
                <a:latin typeface="Arial" pitchFamily="34" charset="0"/>
                <a:cs typeface="Arial" pitchFamily="34" charset="0"/>
              </a:rPr>
              <a:t>County exposure significant as a group</a:t>
            </a:r>
          </a:p>
        </p:txBody>
      </p:sp>
    </p:spTree>
    <p:extLst>
      <p:ext uri="{BB962C8B-B14F-4D97-AF65-F5344CB8AC3E}">
        <p14:creationId xmlns:p14="http://schemas.microsoft.com/office/powerpoint/2010/main" val="2677066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3"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0C54B-5A29-C327-8BDE-9CC9B558E684}"/>
              </a:ext>
            </a:extLst>
          </p:cNvPr>
          <p:cNvSpPr>
            <a:spLocks noGrp="1"/>
          </p:cNvSpPr>
          <p:nvPr>
            <p:ph type="title"/>
          </p:nvPr>
        </p:nvSpPr>
        <p:spPr/>
        <p:txBody>
          <a:bodyPr/>
          <a:lstStyle/>
          <a:p>
            <a:r>
              <a:rPr lang="en-US" dirty="0"/>
              <a:t>“IO” Specification</a:t>
            </a:r>
          </a:p>
        </p:txBody>
      </p:sp>
      <p:sp>
        <p:nvSpPr>
          <p:cNvPr id="3" name="Slide Number Placeholder 2">
            <a:extLst>
              <a:ext uri="{FF2B5EF4-FFF2-40B4-BE49-F238E27FC236}">
                <a16:creationId xmlns:a16="http://schemas.microsoft.com/office/drawing/2014/main" id="{3F55AFCE-97F1-0F9E-2C0E-A907D003630C}"/>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54</a:t>
            </a:fld>
            <a:endParaRPr lang="en-GB" dirty="0"/>
          </a:p>
        </p:txBody>
      </p:sp>
      <p:pic>
        <p:nvPicPr>
          <p:cNvPr id="4" name="Picture 3">
            <a:extLst>
              <a:ext uri="{FF2B5EF4-FFF2-40B4-BE49-F238E27FC236}">
                <a16:creationId xmlns:a16="http://schemas.microsoft.com/office/drawing/2014/main" id="{421D4343-0A41-4D9B-97C9-FBB707E9475B}"/>
              </a:ext>
            </a:extLst>
          </p:cNvPr>
          <p:cNvPicPr>
            <a:picLocks noChangeAspect="1"/>
          </p:cNvPicPr>
          <p:nvPr/>
        </p:nvPicPr>
        <p:blipFill rotWithShape="1">
          <a:blip r:embed="rId2"/>
          <a:srcRect l="2" t="4005" r="40" b="24409"/>
          <a:stretch/>
        </p:blipFill>
        <p:spPr>
          <a:xfrm>
            <a:off x="302395" y="1104255"/>
            <a:ext cx="6850573" cy="5479107"/>
          </a:xfrm>
          <a:prstGeom prst="rect">
            <a:avLst/>
          </a:prstGeom>
        </p:spPr>
      </p:pic>
      <p:cxnSp>
        <p:nvCxnSpPr>
          <p:cNvPr id="5" name="Straight Arrow Connector 4">
            <a:extLst>
              <a:ext uri="{FF2B5EF4-FFF2-40B4-BE49-F238E27FC236}">
                <a16:creationId xmlns:a16="http://schemas.microsoft.com/office/drawing/2014/main" id="{906D5FCF-DF74-B44A-8061-2F032BCBB648}"/>
              </a:ext>
            </a:extLst>
          </p:cNvPr>
          <p:cNvCxnSpPr/>
          <p:nvPr/>
        </p:nvCxnSpPr>
        <p:spPr bwMode="auto">
          <a:xfrm flipH="1">
            <a:off x="7001509" y="3635375"/>
            <a:ext cx="435428" cy="0"/>
          </a:xfrm>
          <a:prstGeom prst="straightConnector1">
            <a:avLst/>
          </a:prstGeom>
          <a:solidFill>
            <a:schemeClr val="accent1"/>
          </a:solidFill>
          <a:ln w="9525" cap="flat" cmpd="sng" algn="ctr">
            <a:solidFill>
              <a:schemeClr val="accent6"/>
            </a:solidFill>
            <a:prstDash val="solid"/>
            <a:round/>
            <a:headEnd type="none" w="med" len="med"/>
            <a:tailEnd type="triangle"/>
          </a:ln>
          <a:effectLst/>
        </p:spPr>
      </p:cxnSp>
      <p:sp>
        <p:nvSpPr>
          <p:cNvPr id="6" name="TextBox 5">
            <a:extLst>
              <a:ext uri="{FF2B5EF4-FFF2-40B4-BE49-F238E27FC236}">
                <a16:creationId xmlns:a16="http://schemas.microsoft.com/office/drawing/2014/main" id="{3EEA3B22-C8FB-16DC-7318-012C7B01FC44}"/>
              </a:ext>
            </a:extLst>
          </p:cNvPr>
          <p:cNvSpPr txBox="1"/>
          <p:nvPr/>
        </p:nvSpPr>
        <p:spPr>
          <a:xfrm>
            <a:off x="7363742" y="3481487"/>
            <a:ext cx="1780258" cy="1169551"/>
          </a:xfrm>
          <a:prstGeom prst="rect">
            <a:avLst/>
          </a:prstGeom>
          <a:solidFill>
            <a:schemeClr val="bg1"/>
          </a:solidFill>
        </p:spPr>
        <p:txBody>
          <a:bodyPr wrap="square" rtlCol="0">
            <a:spAutoFit/>
          </a:bodyPr>
          <a:lstStyle/>
          <a:p>
            <a:r>
              <a:rPr lang="en-US" sz="1400" b="0" u="none" dirty="0">
                <a:solidFill>
                  <a:schemeClr val="accent6"/>
                </a:solidFill>
                <a:latin typeface="Arial" pitchFamily="34" charset="0"/>
                <a:cs typeface="Arial" pitchFamily="34" charset="0"/>
              </a:rPr>
              <a:t>For NM: large, positive upstream and large negative downstream  coefficients</a:t>
            </a:r>
          </a:p>
        </p:txBody>
      </p:sp>
      <p:cxnSp>
        <p:nvCxnSpPr>
          <p:cNvPr id="7" name="Straight Arrow Connector 6">
            <a:extLst>
              <a:ext uri="{FF2B5EF4-FFF2-40B4-BE49-F238E27FC236}">
                <a16:creationId xmlns:a16="http://schemas.microsoft.com/office/drawing/2014/main" id="{9E40AF9A-D969-D08D-F4CE-AFFA766A2509}"/>
              </a:ext>
            </a:extLst>
          </p:cNvPr>
          <p:cNvCxnSpPr/>
          <p:nvPr/>
        </p:nvCxnSpPr>
        <p:spPr bwMode="auto">
          <a:xfrm flipH="1">
            <a:off x="7001509" y="6157263"/>
            <a:ext cx="435428" cy="0"/>
          </a:xfrm>
          <a:prstGeom prst="straightConnector1">
            <a:avLst/>
          </a:prstGeom>
          <a:solidFill>
            <a:schemeClr val="accent1"/>
          </a:solidFill>
          <a:ln w="9525" cap="flat" cmpd="sng" algn="ctr">
            <a:solidFill>
              <a:schemeClr val="accent6"/>
            </a:solidFill>
            <a:prstDash val="solid"/>
            <a:round/>
            <a:headEnd type="none" w="med" len="med"/>
            <a:tailEnd type="triangle"/>
          </a:ln>
          <a:effectLst/>
        </p:spPr>
      </p:cxnSp>
    </p:spTree>
    <p:extLst>
      <p:ext uri="{BB962C8B-B14F-4D97-AF65-F5344CB8AC3E}">
        <p14:creationId xmlns:p14="http://schemas.microsoft.com/office/powerpoint/2010/main" val="1091237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5DD14-B004-3E2E-C95D-8B3E9E74CA6C}"/>
              </a:ext>
            </a:extLst>
          </p:cNvPr>
          <p:cNvSpPr>
            <a:spLocks noGrp="1"/>
          </p:cNvSpPr>
          <p:nvPr>
            <p:ph type="title"/>
          </p:nvPr>
        </p:nvSpPr>
        <p:spPr/>
        <p:txBody>
          <a:bodyPr/>
          <a:lstStyle/>
          <a:p>
            <a:r>
              <a:rPr lang="en-US" dirty="0"/>
              <a:t>Economic Significance?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85C9704-1897-B9D1-D21A-18D60D8BC416}"/>
                  </a:ext>
                </a:extLst>
              </p:cNvPr>
              <p:cNvSpPr>
                <a:spLocks noGrp="1"/>
              </p:cNvSpPr>
              <p:nvPr>
                <p:ph idx="1"/>
              </p:nvPr>
            </p:nvSpPr>
            <p:spPr/>
            <p:txBody>
              <a:bodyPr/>
              <a:lstStyle/>
              <a:p>
                <a:endParaRPr lang="en-US" dirty="0"/>
              </a:p>
              <a:p>
                <a:r>
                  <a:rPr lang="en-US" dirty="0"/>
                  <a:t>Assessing IQ shift in exposure is difficult w/ 5 dimensions of exposure </a:t>
                </a:r>
              </a:p>
              <a:p>
                <a:pPr lvl="1"/>
                <a:r>
                  <a:rPr lang="en-US" dirty="0"/>
                  <a:t>{industry, county} x {own, up, down}</a:t>
                </a:r>
              </a:p>
              <a:p>
                <a:endParaRPr lang="en-US" dirty="0"/>
              </a:p>
              <a:p>
                <a:r>
                  <a:rPr lang="en-US" dirty="0"/>
                  <a:t>Instead, use county-industry predicted (relative) change in earnings</a:t>
                </a:r>
              </a:p>
              <a:p>
                <a:pPr lvl="1"/>
                <a:endParaRPr lang="en-US" i="1" dirty="0">
                  <a:latin typeface="Cambria Math" panose="02040503050406030204" pitchFamily="18" charset="0"/>
                </a:endParaRPr>
              </a:p>
              <a:p>
                <a:pPr lvl="1"/>
                <a14:m>
                  <m:oMath xmlns:m="http://schemas.openxmlformats.org/officeDocument/2006/math">
                    <m:sSubSup>
                      <m:sSubSupPr>
                        <m:ctrlPr>
                          <a:rPr lang="ar-AE" i="1" smtClean="0">
                            <a:latin typeface="Cambria Math" panose="02040503050406030204" pitchFamily="18" charset="0"/>
                          </a:rPr>
                        </m:ctrlPr>
                      </m:sSubSupPr>
                      <m:e>
                        <m:r>
                          <a:rPr lang="en-US" b="0" i="1" smtClean="0">
                            <a:latin typeface="Cambria Math" panose="02040503050406030204" pitchFamily="18" charset="0"/>
                          </a:rPr>
                          <m:t>𝑃𝑟𝑒𝑑𝑖𝑐𝑡𝑒𝑑</m:t>
                        </m:r>
                        <m:r>
                          <a:rPr lang="en-US" b="0" i="1" smtClean="0">
                            <a:latin typeface="Cambria Math" panose="02040503050406030204" pitchFamily="18" charset="0"/>
                          </a:rPr>
                          <m:t> </m:t>
                        </m:r>
                        <m:r>
                          <a:rPr lang="en-US" b="0" i="1" smtClean="0">
                            <a:latin typeface="Cambria Math" panose="02040503050406030204" pitchFamily="18" charset="0"/>
                          </a:rPr>
                          <m:t>𝐸𝑎𝑟𝑛𝑖𝑛𝑔𝑠</m:t>
                        </m:r>
                      </m:e>
                      <m:sub>
                        <m:r>
                          <a:rPr lang="en-US" b="0" i="1" smtClean="0">
                            <a:latin typeface="Cambria Math" panose="02040503050406030204" pitchFamily="18" charset="0"/>
                          </a:rPr>
                          <m:t>𝑐𝑖</m:t>
                        </m:r>
                      </m:sub>
                      <m:sup>
                        <m:r>
                          <a:rPr lang="en-US" b="0" i="1" smtClean="0">
                            <a:latin typeface="Cambria Math" panose="02040503050406030204" pitchFamily="18" charset="0"/>
                          </a:rPr>
                          <m:t>𝐷𝑖𝑟𝑒𝑐𝑡</m:t>
                        </m:r>
                      </m:sup>
                    </m:sSubSup>
                    <m:r>
                      <a:rPr lang="en-US" b="0" i="1" smtClean="0">
                        <a:latin typeface="Cambria Math" panose="02040503050406030204" pitchFamily="18" charset="0"/>
                      </a:rPr>
                      <m:t>   </m:t>
                    </m:r>
                    <m:r>
                      <a:rPr lang="ar-AE" i="1">
                        <a:latin typeface="Cambria Math" panose="02040503050406030204" pitchFamily="18" charset="0"/>
                      </a:rPr>
                      <m:t>=</m:t>
                    </m:r>
                    <m:r>
                      <m:rPr>
                        <m:nor/>
                      </m:rPr>
                      <a:rPr lang="en-US" dirty="0">
                        <a:solidFill>
                          <a:schemeClr val="tx1"/>
                        </a:solidFill>
                      </a:rPr>
                      <m:t> </m:t>
                    </m:r>
                    <m:nary>
                      <m:naryPr>
                        <m:chr m:val="∑"/>
                        <m:supHide m:val="on"/>
                        <m:ctrlPr>
                          <a:rPr lang="en-US" i="1" dirty="0">
                            <a:solidFill>
                              <a:schemeClr val="tx1"/>
                            </a:solidFill>
                            <a:latin typeface="Cambria Math" panose="02040503050406030204" pitchFamily="18" charset="0"/>
                          </a:rPr>
                        </m:ctrlPr>
                      </m:naryPr>
                      <m:sub>
                        <m:r>
                          <a:rPr lang="en-US" b="0" i="1" dirty="0" smtClean="0">
                            <a:solidFill>
                              <a:schemeClr val="tx1"/>
                            </a:solidFill>
                            <a:latin typeface="Cambria Math" panose="02040503050406030204" pitchFamily="18" charset="0"/>
                          </a:rPr>
                          <m:t>𝑧</m:t>
                        </m:r>
                        <m:r>
                          <a:rPr lang="en-US" i="1" dirty="0">
                            <a:solidFill>
                              <a:schemeClr val="tx1"/>
                            </a:solidFill>
                            <a:latin typeface="Cambria Math" panose="02040503050406030204" pitchFamily="18" charset="0"/>
                            <a:ea typeface="Cambria Math" panose="02040503050406030204" pitchFamily="18" charset="0"/>
                          </a:rPr>
                          <m:t>∈{</m:t>
                        </m:r>
                        <m:r>
                          <a:rPr lang="en-US" b="0" i="1" dirty="0" smtClean="0">
                            <a:solidFill>
                              <a:schemeClr val="tx1"/>
                            </a:solidFill>
                            <a:latin typeface="Cambria Math" panose="02040503050406030204" pitchFamily="18" charset="0"/>
                            <a:ea typeface="Cambria Math" panose="02040503050406030204" pitchFamily="18" charset="0"/>
                          </a:rPr>
                          <m:t>𝑖</m:t>
                        </m:r>
                        <m:r>
                          <a:rPr lang="en-US" b="0" i="1" dirty="0" smtClean="0">
                            <a:solidFill>
                              <a:schemeClr val="tx1"/>
                            </a:solidFill>
                            <a:latin typeface="Cambria Math" panose="02040503050406030204" pitchFamily="18" charset="0"/>
                            <a:ea typeface="Cambria Math" panose="02040503050406030204" pitchFamily="18" charset="0"/>
                          </a:rPr>
                          <m:t>,</m:t>
                        </m:r>
                        <m:r>
                          <a:rPr lang="en-US" b="0" i="1" dirty="0" smtClean="0">
                            <a:solidFill>
                              <a:schemeClr val="tx1"/>
                            </a:solidFill>
                            <a:latin typeface="Cambria Math" panose="02040503050406030204" pitchFamily="18" charset="0"/>
                            <a:ea typeface="Cambria Math" panose="02040503050406030204" pitchFamily="18" charset="0"/>
                          </a:rPr>
                          <m:t>𝑐</m:t>
                        </m:r>
                        <m:r>
                          <a:rPr lang="en-US" i="1" dirty="0">
                            <a:solidFill>
                              <a:schemeClr val="tx1"/>
                            </a:solidFill>
                            <a:latin typeface="Cambria Math" panose="02040503050406030204" pitchFamily="18" charset="0"/>
                            <a:ea typeface="Cambria Math" panose="02040503050406030204" pitchFamily="18" charset="0"/>
                          </a:rPr>
                          <m:t>}</m:t>
                        </m:r>
                      </m:sub>
                      <m:sup/>
                      <m:e>
                        <m:r>
                          <m:rPr>
                            <m:nor/>
                          </m:rPr>
                          <a:rPr lang="en-US" dirty="0">
                            <a:solidFill>
                              <a:srgbClr val="00B0F0"/>
                            </a:solidFill>
                            <a:latin typeface="Symbol" panose="05050102010706020507" pitchFamily="18" charset="2"/>
                          </a:rPr>
                          <m:t>b</m:t>
                        </m:r>
                        <m:r>
                          <m:rPr>
                            <m:nor/>
                          </m:rPr>
                          <a:rPr lang="en-US" b="0" i="0" baseline="-25000" dirty="0" smtClean="0">
                            <a:solidFill>
                              <a:srgbClr val="00B0F0"/>
                            </a:solidFill>
                          </a:rPr>
                          <m:t>z</m:t>
                        </m:r>
                        <m:r>
                          <a:rPr lang="en-US" i="1" dirty="0">
                            <a:solidFill>
                              <a:schemeClr val="tx1"/>
                            </a:solidFill>
                            <a:latin typeface="Cambria Math" panose="02040503050406030204" pitchFamily="18" charset="0"/>
                          </a:rPr>
                          <m:t>𝑁𝑇𝑅</m:t>
                        </m:r>
                        <m:r>
                          <a:rPr lang="en-US" i="1" dirty="0">
                            <a:solidFill>
                              <a:schemeClr val="tx1"/>
                            </a:solidFill>
                            <a:latin typeface="Cambria Math" panose="02040503050406030204" pitchFamily="18" charset="0"/>
                          </a:rPr>
                          <m:t> </m:t>
                        </m:r>
                        <m:r>
                          <a:rPr lang="en-US" i="1" dirty="0">
                            <a:solidFill>
                              <a:schemeClr val="tx1"/>
                            </a:solidFill>
                            <a:latin typeface="Cambria Math" panose="02040503050406030204" pitchFamily="18" charset="0"/>
                          </a:rPr>
                          <m:t>𝐺𝑎</m:t>
                        </m:r>
                        <m:sSubSup>
                          <m:sSubSupPr>
                            <m:ctrlPr>
                              <a:rPr lang="en-US" i="1" dirty="0">
                                <a:solidFill>
                                  <a:schemeClr val="tx1"/>
                                </a:solidFill>
                                <a:latin typeface="Cambria Math" panose="02040503050406030204" pitchFamily="18" charset="0"/>
                              </a:rPr>
                            </m:ctrlPr>
                          </m:sSubSupPr>
                          <m:e>
                            <m:r>
                              <a:rPr lang="en-US" i="1" dirty="0">
                                <a:solidFill>
                                  <a:schemeClr val="tx1"/>
                                </a:solidFill>
                                <a:latin typeface="Cambria Math" panose="02040503050406030204" pitchFamily="18" charset="0"/>
                              </a:rPr>
                              <m:t>𝑝</m:t>
                            </m:r>
                          </m:e>
                          <m:sub>
                            <m:r>
                              <a:rPr lang="en-US" b="0" i="1" dirty="0" smtClean="0">
                                <a:solidFill>
                                  <a:schemeClr val="tx1"/>
                                </a:solidFill>
                                <a:latin typeface="Cambria Math" panose="02040503050406030204" pitchFamily="18" charset="0"/>
                              </a:rPr>
                              <m:t>𝑧</m:t>
                            </m:r>
                          </m:sub>
                          <m:sup>
                            <m:r>
                              <a:rPr lang="en-US" b="0" i="1" dirty="0" smtClean="0">
                                <a:solidFill>
                                  <a:schemeClr val="tx1"/>
                                </a:solidFill>
                                <a:latin typeface="Cambria Math" panose="02040503050406030204" pitchFamily="18" charset="0"/>
                              </a:rPr>
                              <m:t>𝑂𝑤𝑛</m:t>
                            </m:r>
                          </m:sup>
                        </m:sSubSup>
                      </m:e>
                    </m:nary>
                  </m:oMath>
                </a14:m>
                <a:endParaRPr lang="en-US" baseline="-25000" dirty="0">
                  <a:solidFill>
                    <a:schemeClr val="accent6"/>
                  </a:solidFill>
                </a:endParaRPr>
              </a:p>
              <a:p>
                <a:pPr lvl="1"/>
                <a:endParaRPr lang="en-US" baseline="-25000" dirty="0">
                  <a:solidFill>
                    <a:schemeClr val="accent6"/>
                  </a:solidFill>
                </a:endParaRPr>
              </a:p>
              <a:p>
                <a:pPr lvl="1" defTabSz="1171575"/>
                <a14:m>
                  <m:oMath xmlns:m="http://schemas.openxmlformats.org/officeDocument/2006/math">
                    <m:sSubSup>
                      <m:sSubSupPr>
                        <m:ctrlPr>
                          <a:rPr lang="ar-AE" i="1">
                            <a:latin typeface="Cambria Math" panose="02040503050406030204" pitchFamily="18" charset="0"/>
                          </a:rPr>
                        </m:ctrlPr>
                      </m:sSubSupPr>
                      <m:e>
                        <m:r>
                          <a:rPr lang="en-US" i="1">
                            <a:latin typeface="Cambria Math" panose="02040503050406030204" pitchFamily="18" charset="0"/>
                          </a:rPr>
                          <m:t>𝑃𝑟𝑒𝑑𝑖𝑐𝑡𝑒𝑑</m:t>
                        </m:r>
                        <m:r>
                          <a:rPr lang="en-US" b="0" i="1" smtClean="0">
                            <a:latin typeface="Cambria Math" panose="02040503050406030204" pitchFamily="18" charset="0"/>
                          </a:rPr>
                          <m:t> </m:t>
                        </m:r>
                        <m:r>
                          <a:rPr lang="en-US" i="1">
                            <a:latin typeface="Cambria Math" panose="02040503050406030204" pitchFamily="18" charset="0"/>
                          </a:rPr>
                          <m:t>𝐸𝑎𝑟𝑛𝑖𝑛𝑔𝑠</m:t>
                        </m:r>
                      </m:e>
                      <m:sub>
                        <m:r>
                          <a:rPr lang="en-US" i="1">
                            <a:latin typeface="Cambria Math" panose="02040503050406030204" pitchFamily="18" charset="0"/>
                          </a:rPr>
                          <m:t>𝑐</m:t>
                        </m:r>
                        <m:r>
                          <a:rPr lang="en-US" b="0" i="1" smtClean="0">
                            <a:latin typeface="Cambria Math" panose="02040503050406030204" pitchFamily="18" charset="0"/>
                          </a:rPr>
                          <m:t>𝑖</m:t>
                        </m:r>
                      </m:sub>
                      <m:sup>
                        <m:r>
                          <a:rPr lang="en-US" b="0" i="1" smtClean="0">
                            <a:latin typeface="Cambria Math" panose="02040503050406030204" pitchFamily="18" charset="0"/>
                          </a:rPr>
                          <m:t>𝐼𝑂</m:t>
                        </m:r>
                      </m:sup>
                    </m:sSubSup>
                    <m:r>
                      <a:rPr lang="en-US" b="0" i="1" smtClean="0">
                        <a:latin typeface="Cambria Math" panose="02040503050406030204" pitchFamily="18" charset="0"/>
                      </a:rPr>
                      <m:t>          =</m:t>
                    </m:r>
                    <m:r>
                      <m:rPr>
                        <m:nor/>
                      </m:rPr>
                      <a:rPr lang="en-US" dirty="0">
                        <a:solidFill>
                          <a:srgbClr val="00B0F0"/>
                        </a:solidFill>
                        <a:latin typeface="Symbol" panose="05050102010706020507" pitchFamily="18" charset="2"/>
                      </a:rPr>
                      <m:t>b</m:t>
                    </m:r>
                    <m:r>
                      <m:rPr>
                        <m:nor/>
                      </m:rPr>
                      <a:rPr lang="en-US" b="0" i="0" baseline="-25000" dirty="0" smtClean="0">
                        <a:solidFill>
                          <a:srgbClr val="00B0F0"/>
                        </a:solidFill>
                      </a:rPr>
                      <m:t>i</m:t>
                    </m:r>
                    <m:r>
                      <m:rPr>
                        <m:nor/>
                      </m:rPr>
                      <a:rPr lang="en-US" dirty="0">
                        <a:solidFill>
                          <a:schemeClr val="tx1"/>
                        </a:solidFill>
                      </a:rPr>
                      <m:t> </m:t>
                    </m:r>
                    <m:nary>
                      <m:naryPr>
                        <m:chr m:val="∑"/>
                        <m:supHide m:val="on"/>
                        <m:ctrlPr>
                          <a:rPr lang="en-US" i="1" dirty="0" smtClean="0">
                            <a:solidFill>
                              <a:schemeClr val="tx1"/>
                            </a:solidFill>
                            <a:latin typeface="Cambria Math" panose="02040503050406030204" pitchFamily="18" charset="0"/>
                          </a:rPr>
                        </m:ctrlPr>
                      </m:naryPr>
                      <m:sub>
                        <m:r>
                          <m:rPr>
                            <m:brk m:alnAt="7"/>
                          </m:rPr>
                          <a:rPr lang="en-US" b="0" i="1" dirty="0" smtClean="0">
                            <a:solidFill>
                              <a:schemeClr val="tx1"/>
                            </a:solidFill>
                            <a:latin typeface="Cambria Math" panose="02040503050406030204" pitchFamily="18" charset="0"/>
                          </a:rPr>
                          <m:t>𝑥</m:t>
                        </m:r>
                        <m:r>
                          <a:rPr lang="en-US" b="0" i="1" dirty="0" smtClean="0">
                            <a:solidFill>
                              <a:schemeClr val="tx1"/>
                            </a:solidFill>
                            <a:latin typeface="Cambria Math" panose="02040503050406030204" pitchFamily="18" charset="0"/>
                            <a:ea typeface="Cambria Math" panose="02040503050406030204" pitchFamily="18" charset="0"/>
                          </a:rPr>
                          <m:t>∈{</m:t>
                        </m:r>
                        <m:r>
                          <a:rPr lang="en-US" b="0" i="1" dirty="0" smtClean="0">
                            <a:solidFill>
                              <a:schemeClr val="tx1"/>
                            </a:solidFill>
                            <a:latin typeface="Cambria Math" panose="02040503050406030204" pitchFamily="18" charset="0"/>
                            <a:ea typeface="Cambria Math" panose="02040503050406030204" pitchFamily="18" charset="0"/>
                          </a:rPr>
                          <m:t>𝑂𝑤𝑛</m:t>
                        </m:r>
                        <m:r>
                          <a:rPr lang="en-US" b="0" i="1" dirty="0" smtClean="0">
                            <a:solidFill>
                              <a:schemeClr val="tx1"/>
                            </a:solidFill>
                            <a:latin typeface="Cambria Math" panose="02040503050406030204" pitchFamily="18" charset="0"/>
                            <a:ea typeface="Cambria Math" panose="02040503050406030204" pitchFamily="18" charset="0"/>
                          </a:rPr>
                          <m:t>,</m:t>
                        </m:r>
                        <m:r>
                          <a:rPr lang="en-US" b="0" i="1" dirty="0" smtClean="0">
                            <a:solidFill>
                              <a:schemeClr val="tx1"/>
                            </a:solidFill>
                            <a:latin typeface="Cambria Math" panose="02040503050406030204" pitchFamily="18" charset="0"/>
                            <a:ea typeface="Cambria Math" panose="02040503050406030204" pitchFamily="18" charset="0"/>
                          </a:rPr>
                          <m:t>𝑈𝑝</m:t>
                        </m:r>
                        <m:r>
                          <a:rPr lang="en-US" b="0" i="1" dirty="0" smtClean="0">
                            <a:solidFill>
                              <a:schemeClr val="tx1"/>
                            </a:solidFill>
                            <a:latin typeface="Cambria Math" panose="02040503050406030204" pitchFamily="18" charset="0"/>
                            <a:ea typeface="Cambria Math" panose="02040503050406030204" pitchFamily="18" charset="0"/>
                          </a:rPr>
                          <m:t>,</m:t>
                        </m:r>
                        <m:r>
                          <a:rPr lang="en-US" b="0" i="1" dirty="0" smtClean="0">
                            <a:solidFill>
                              <a:schemeClr val="tx1"/>
                            </a:solidFill>
                            <a:latin typeface="Cambria Math" panose="02040503050406030204" pitchFamily="18" charset="0"/>
                            <a:ea typeface="Cambria Math" panose="02040503050406030204" pitchFamily="18" charset="0"/>
                          </a:rPr>
                          <m:t>𝐷𝑜𝑤𝑛</m:t>
                        </m:r>
                        <m:r>
                          <a:rPr lang="en-US" b="0" i="1" dirty="0" smtClean="0">
                            <a:solidFill>
                              <a:schemeClr val="tx1"/>
                            </a:solidFill>
                            <a:latin typeface="Cambria Math" panose="02040503050406030204" pitchFamily="18" charset="0"/>
                            <a:ea typeface="Cambria Math" panose="02040503050406030204" pitchFamily="18" charset="0"/>
                          </a:rPr>
                          <m:t>}</m:t>
                        </m:r>
                      </m:sub>
                      <m:sup/>
                      <m:e>
                        <m:r>
                          <a:rPr lang="en-US" b="0" i="1" dirty="0" smtClean="0">
                            <a:solidFill>
                              <a:schemeClr val="tx1"/>
                            </a:solidFill>
                            <a:latin typeface="Cambria Math" panose="02040503050406030204" pitchFamily="18" charset="0"/>
                          </a:rPr>
                          <m:t>𝑁𝑇𝑅</m:t>
                        </m:r>
                        <m:r>
                          <a:rPr lang="en-US" b="0" i="1" dirty="0" smtClean="0">
                            <a:solidFill>
                              <a:schemeClr val="tx1"/>
                            </a:solidFill>
                            <a:latin typeface="Cambria Math" panose="02040503050406030204" pitchFamily="18" charset="0"/>
                          </a:rPr>
                          <m:t> </m:t>
                        </m:r>
                        <m:r>
                          <a:rPr lang="en-US" b="0" i="1" dirty="0" smtClean="0">
                            <a:solidFill>
                              <a:schemeClr val="tx1"/>
                            </a:solidFill>
                            <a:latin typeface="Cambria Math" panose="02040503050406030204" pitchFamily="18" charset="0"/>
                          </a:rPr>
                          <m:t>𝐺𝑎</m:t>
                        </m:r>
                        <m:sSubSup>
                          <m:sSubSupPr>
                            <m:ctrlPr>
                              <a:rPr lang="en-US" b="0" i="1" dirty="0" smtClean="0">
                                <a:solidFill>
                                  <a:schemeClr val="tx1"/>
                                </a:solidFill>
                                <a:latin typeface="Cambria Math" panose="02040503050406030204" pitchFamily="18" charset="0"/>
                              </a:rPr>
                            </m:ctrlPr>
                          </m:sSubSupPr>
                          <m:e>
                            <m:r>
                              <a:rPr lang="en-US" b="0" i="1" dirty="0" smtClean="0">
                                <a:solidFill>
                                  <a:schemeClr val="tx1"/>
                                </a:solidFill>
                                <a:latin typeface="Cambria Math" panose="02040503050406030204" pitchFamily="18" charset="0"/>
                              </a:rPr>
                              <m:t>𝑝</m:t>
                            </m:r>
                          </m:e>
                          <m:sub>
                            <m:r>
                              <a:rPr lang="en-US" b="0" i="1" dirty="0" smtClean="0">
                                <a:solidFill>
                                  <a:schemeClr val="tx1"/>
                                </a:solidFill>
                                <a:latin typeface="Cambria Math" panose="02040503050406030204" pitchFamily="18" charset="0"/>
                              </a:rPr>
                              <m:t>𝑖</m:t>
                            </m:r>
                          </m:sub>
                          <m:sup>
                            <m:r>
                              <a:rPr lang="en-US" b="0" i="1" dirty="0" smtClean="0">
                                <a:solidFill>
                                  <a:schemeClr val="tx1"/>
                                </a:solidFill>
                                <a:latin typeface="Cambria Math" panose="02040503050406030204" pitchFamily="18" charset="0"/>
                              </a:rPr>
                              <m:t>𝑥</m:t>
                            </m:r>
                          </m:sup>
                        </m:sSubSup>
                      </m:e>
                    </m:nary>
                    <m:r>
                      <a:rPr lang="en-US" b="0" i="1" dirty="0" smtClean="0">
                        <a:solidFill>
                          <a:schemeClr val="tx1"/>
                        </a:solidFill>
                        <a:latin typeface="Cambria Math" panose="02040503050406030204" pitchFamily="18" charset="0"/>
                      </a:rPr>
                      <m:t>+</m:t>
                    </m:r>
                  </m:oMath>
                </a14:m>
                <a:r>
                  <a:rPr lang="en-US" dirty="0">
                    <a:solidFill>
                      <a:srgbClr val="00B0F0"/>
                    </a:solidFill>
                  </a:rPr>
                  <a:t> </a:t>
                </a:r>
                <a:br>
                  <a:rPr lang="en-US" dirty="0">
                    <a:solidFill>
                      <a:srgbClr val="00B0F0"/>
                    </a:solidFill>
                    <a:latin typeface="Symbol" panose="05050102010706020507" pitchFamily="18" charset="2"/>
                  </a:rPr>
                </a:br>
                <a:r>
                  <a:rPr lang="en-US" dirty="0">
                    <a:solidFill>
                      <a:srgbClr val="00B0F0"/>
                    </a:solidFill>
                    <a:latin typeface="Symbol" panose="05050102010706020507" pitchFamily="18" charset="2"/>
                  </a:rPr>
                  <a:t>			          </a:t>
                </a:r>
                <a14:m>
                  <m:oMath xmlns:m="http://schemas.openxmlformats.org/officeDocument/2006/math">
                    <m:r>
                      <m:rPr>
                        <m:nor/>
                      </m:rPr>
                      <a:rPr lang="en-US" dirty="0">
                        <a:solidFill>
                          <a:srgbClr val="00B0F0"/>
                        </a:solidFill>
                        <a:latin typeface="Symbol" panose="05050102010706020507" pitchFamily="18" charset="2"/>
                      </a:rPr>
                      <m:t>b</m:t>
                    </m:r>
                    <m:r>
                      <m:rPr>
                        <m:nor/>
                      </m:rPr>
                      <a:rPr lang="en-US" b="0" i="0" baseline="-25000" dirty="0" smtClean="0">
                        <a:solidFill>
                          <a:srgbClr val="00B0F0"/>
                        </a:solidFill>
                      </a:rPr>
                      <m:t>c</m:t>
                    </m:r>
                    <m:r>
                      <m:rPr>
                        <m:nor/>
                      </m:rPr>
                      <a:rPr lang="en-US" dirty="0">
                        <a:solidFill>
                          <a:schemeClr val="tx1"/>
                        </a:solidFill>
                      </a:rPr>
                      <m:t> </m:t>
                    </m:r>
                    <m:nary>
                      <m:naryPr>
                        <m:chr m:val="∑"/>
                        <m:supHide m:val="on"/>
                        <m:ctrlPr>
                          <a:rPr lang="en-US" i="1" dirty="0">
                            <a:solidFill>
                              <a:schemeClr val="tx1"/>
                            </a:solidFill>
                            <a:latin typeface="Cambria Math" panose="02040503050406030204" pitchFamily="18" charset="0"/>
                          </a:rPr>
                        </m:ctrlPr>
                      </m:naryPr>
                      <m:sub>
                        <m:r>
                          <m:rPr>
                            <m:brk m:alnAt="7"/>
                          </m:rPr>
                          <a:rPr lang="en-US" i="1" dirty="0">
                            <a:solidFill>
                              <a:schemeClr val="tx1"/>
                            </a:solidFill>
                            <a:latin typeface="Cambria Math" panose="02040503050406030204" pitchFamily="18" charset="0"/>
                          </a:rPr>
                          <m:t>𝑥</m:t>
                        </m:r>
                        <m:r>
                          <a:rPr lang="en-US" i="1" dirty="0">
                            <a:solidFill>
                              <a:schemeClr val="tx1"/>
                            </a:solidFill>
                            <a:latin typeface="Cambria Math" panose="02040503050406030204" pitchFamily="18" charset="0"/>
                            <a:ea typeface="Cambria Math" panose="02040503050406030204" pitchFamily="18" charset="0"/>
                          </a:rPr>
                          <m:t>∈{</m:t>
                        </m:r>
                        <m:r>
                          <a:rPr lang="en-US" i="1" dirty="0">
                            <a:solidFill>
                              <a:schemeClr val="tx1"/>
                            </a:solidFill>
                            <a:latin typeface="Cambria Math" panose="02040503050406030204" pitchFamily="18" charset="0"/>
                            <a:ea typeface="Cambria Math" panose="02040503050406030204" pitchFamily="18" charset="0"/>
                          </a:rPr>
                          <m:t>𝑈𝑝</m:t>
                        </m:r>
                        <m:r>
                          <a:rPr lang="en-US" i="1" dirty="0">
                            <a:solidFill>
                              <a:schemeClr val="tx1"/>
                            </a:solidFill>
                            <a:latin typeface="Cambria Math" panose="02040503050406030204" pitchFamily="18" charset="0"/>
                            <a:ea typeface="Cambria Math" panose="02040503050406030204" pitchFamily="18" charset="0"/>
                          </a:rPr>
                          <m:t>,</m:t>
                        </m:r>
                        <m:r>
                          <a:rPr lang="en-US" i="1" dirty="0">
                            <a:solidFill>
                              <a:schemeClr val="tx1"/>
                            </a:solidFill>
                            <a:latin typeface="Cambria Math" panose="02040503050406030204" pitchFamily="18" charset="0"/>
                            <a:ea typeface="Cambria Math" panose="02040503050406030204" pitchFamily="18" charset="0"/>
                          </a:rPr>
                          <m:t>𝐷𝑜𝑤𝑛</m:t>
                        </m:r>
                        <m:r>
                          <a:rPr lang="en-US" i="1" dirty="0">
                            <a:solidFill>
                              <a:schemeClr val="tx1"/>
                            </a:solidFill>
                            <a:latin typeface="Cambria Math" panose="02040503050406030204" pitchFamily="18" charset="0"/>
                            <a:ea typeface="Cambria Math" panose="02040503050406030204" pitchFamily="18" charset="0"/>
                          </a:rPr>
                          <m:t>}</m:t>
                        </m:r>
                      </m:sub>
                      <m:sup/>
                      <m:e>
                        <m:r>
                          <a:rPr lang="en-US" i="1" dirty="0">
                            <a:solidFill>
                              <a:schemeClr val="tx1"/>
                            </a:solidFill>
                            <a:latin typeface="Cambria Math" panose="02040503050406030204" pitchFamily="18" charset="0"/>
                          </a:rPr>
                          <m:t>𝑁𝑇𝑅</m:t>
                        </m:r>
                        <m:r>
                          <a:rPr lang="en-US" i="1" dirty="0">
                            <a:solidFill>
                              <a:schemeClr val="tx1"/>
                            </a:solidFill>
                            <a:latin typeface="Cambria Math" panose="02040503050406030204" pitchFamily="18" charset="0"/>
                          </a:rPr>
                          <m:t> </m:t>
                        </m:r>
                        <m:r>
                          <a:rPr lang="en-US" i="1" dirty="0">
                            <a:solidFill>
                              <a:schemeClr val="tx1"/>
                            </a:solidFill>
                            <a:latin typeface="Cambria Math" panose="02040503050406030204" pitchFamily="18" charset="0"/>
                          </a:rPr>
                          <m:t>𝐺𝑎</m:t>
                        </m:r>
                        <m:sSubSup>
                          <m:sSubSupPr>
                            <m:ctrlPr>
                              <a:rPr lang="en-US" i="1" dirty="0">
                                <a:solidFill>
                                  <a:schemeClr val="tx1"/>
                                </a:solidFill>
                                <a:latin typeface="Cambria Math" panose="02040503050406030204" pitchFamily="18" charset="0"/>
                              </a:rPr>
                            </m:ctrlPr>
                          </m:sSubSupPr>
                          <m:e>
                            <m:r>
                              <a:rPr lang="en-US" i="1" dirty="0">
                                <a:solidFill>
                                  <a:schemeClr val="tx1"/>
                                </a:solidFill>
                                <a:latin typeface="Cambria Math" panose="02040503050406030204" pitchFamily="18" charset="0"/>
                              </a:rPr>
                              <m:t>𝑝</m:t>
                            </m:r>
                          </m:e>
                          <m:sub>
                            <m:r>
                              <a:rPr lang="en-US" b="0" i="1" dirty="0" smtClean="0">
                                <a:solidFill>
                                  <a:schemeClr val="tx1"/>
                                </a:solidFill>
                                <a:latin typeface="Cambria Math" panose="02040503050406030204" pitchFamily="18" charset="0"/>
                              </a:rPr>
                              <m:t>𝑐</m:t>
                            </m:r>
                          </m:sub>
                          <m:sup>
                            <m:r>
                              <a:rPr lang="en-US" i="1" dirty="0">
                                <a:solidFill>
                                  <a:schemeClr val="tx1"/>
                                </a:solidFill>
                                <a:latin typeface="Cambria Math" panose="02040503050406030204" pitchFamily="18" charset="0"/>
                              </a:rPr>
                              <m:t>𝑥</m:t>
                            </m:r>
                          </m:sup>
                        </m:sSubSup>
                      </m:e>
                    </m:nary>
                  </m:oMath>
                </a14:m>
                <a:endParaRPr lang="en-US" dirty="0"/>
              </a:p>
              <a:p>
                <a:endParaRPr lang="en-US" dirty="0">
                  <a:solidFill>
                    <a:schemeClr val="accent6"/>
                  </a:solidFill>
                </a:endParaRPr>
              </a:p>
              <a:p>
                <a:r>
                  <a:rPr lang="en-US" dirty="0">
                    <a:solidFill>
                      <a:schemeClr val="bg1">
                        <a:lumMod val="50000"/>
                      </a:schemeClr>
                    </a:solidFill>
                  </a:rPr>
                  <a:t>(Note: not feasible to disclose worker-level relative predictions)</a:t>
                </a:r>
              </a:p>
            </p:txBody>
          </p:sp>
        </mc:Choice>
        <mc:Fallback xmlns="">
          <p:sp>
            <p:nvSpPr>
              <p:cNvPr id="3" name="Content Placeholder 2">
                <a:extLst>
                  <a:ext uri="{FF2B5EF4-FFF2-40B4-BE49-F238E27FC236}">
                    <a16:creationId xmlns:a16="http://schemas.microsoft.com/office/drawing/2014/main" id="{785C9704-1897-B9D1-D21A-18D60D8BC416}"/>
                  </a:ext>
                </a:extLst>
              </p:cNvPr>
              <p:cNvSpPr>
                <a:spLocks noGrp="1" noRot="1" noChangeAspect="1" noMove="1" noResize="1" noEditPoints="1" noAdjustHandles="1" noChangeArrowheads="1" noChangeShapeType="1" noTextEdit="1"/>
              </p:cNvSpPr>
              <p:nvPr>
                <p:ph idx="1"/>
              </p:nvPr>
            </p:nvSpPr>
            <p:spPr>
              <a:blipFill>
                <a:blip r:embed="rId2"/>
                <a:stretch>
                  <a:fillRect l="-650" r="-434"/>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DAC3BF05-52A1-68D1-C3BB-7A5BE0E831B8}"/>
              </a:ext>
            </a:extLst>
          </p:cNvPr>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55</a:t>
            </a:fld>
            <a:endParaRPr lang="en-GB" dirty="0"/>
          </a:p>
        </p:txBody>
      </p:sp>
    </p:spTree>
    <p:extLst>
      <p:ext uri="{BB962C8B-B14F-4D97-AF65-F5344CB8AC3E}">
        <p14:creationId xmlns:p14="http://schemas.microsoft.com/office/powerpoint/2010/main" val="4004614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C470B-0CA6-C40F-0AB0-63AA0C297E72}"/>
              </a:ext>
            </a:extLst>
          </p:cNvPr>
          <p:cNvSpPr>
            <a:spLocks noGrp="1"/>
          </p:cNvSpPr>
          <p:nvPr>
            <p:ph type="title"/>
          </p:nvPr>
        </p:nvSpPr>
        <p:spPr/>
        <p:txBody>
          <a:bodyPr/>
          <a:lstStyle/>
          <a:p>
            <a:r>
              <a:rPr lang="en-US" dirty="0"/>
              <a:t>County-Industry Predicted (Relative) Earnings Growth</a:t>
            </a:r>
          </a:p>
        </p:txBody>
      </p:sp>
      <p:sp>
        <p:nvSpPr>
          <p:cNvPr id="3" name="Slide Number Placeholder 2">
            <a:extLst>
              <a:ext uri="{FF2B5EF4-FFF2-40B4-BE49-F238E27FC236}">
                <a16:creationId xmlns:a16="http://schemas.microsoft.com/office/drawing/2014/main" id="{5E76CC1D-4D94-E629-D754-0A8E4565C1EB}"/>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56</a:t>
            </a:fld>
            <a:endParaRPr lang="en-GB" dirty="0"/>
          </a:p>
        </p:txBody>
      </p:sp>
      <p:pic>
        <p:nvPicPr>
          <p:cNvPr id="4" name="Picture 3">
            <a:extLst>
              <a:ext uri="{FF2B5EF4-FFF2-40B4-BE49-F238E27FC236}">
                <a16:creationId xmlns:a16="http://schemas.microsoft.com/office/drawing/2014/main" id="{3B2A2FC1-7E43-2E44-F0EE-F44D90F7648D}"/>
              </a:ext>
            </a:extLst>
          </p:cNvPr>
          <p:cNvPicPr>
            <a:picLocks noChangeAspect="1"/>
          </p:cNvPicPr>
          <p:nvPr/>
        </p:nvPicPr>
        <p:blipFill rotWithShape="1">
          <a:blip r:embed="rId2"/>
          <a:srcRect r="64858" b="72954"/>
          <a:stretch/>
        </p:blipFill>
        <p:spPr>
          <a:xfrm>
            <a:off x="669346" y="1061797"/>
            <a:ext cx="3194155" cy="2890001"/>
          </a:xfrm>
          <a:prstGeom prst="rect">
            <a:avLst/>
          </a:prstGeom>
        </p:spPr>
      </p:pic>
      <p:sp>
        <p:nvSpPr>
          <p:cNvPr id="9" name="TextBox 8">
            <a:extLst>
              <a:ext uri="{FF2B5EF4-FFF2-40B4-BE49-F238E27FC236}">
                <a16:creationId xmlns:a16="http://schemas.microsoft.com/office/drawing/2014/main" id="{9E608640-82A5-16FF-4FC9-776A13987832}"/>
              </a:ext>
            </a:extLst>
          </p:cNvPr>
          <p:cNvSpPr txBox="1"/>
          <p:nvPr/>
        </p:nvSpPr>
        <p:spPr>
          <a:xfrm>
            <a:off x="4222976" y="1689454"/>
            <a:ext cx="4761997" cy="1600438"/>
          </a:xfrm>
          <a:prstGeom prst="rect">
            <a:avLst/>
          </a:prstGeom>
          <a:solidFill>
            <a:schemeClr val="bg1"/>
          </a:solidFill>
        </p:spPr>
        <p:txBody>
          <a:bodyPr wrap="square" rtlCol="0">
            <a:spAutoFit/>
          </a:bodyPr>
          <a:lstStyle/>
          <a:p>
            <a:r>
              <a:rPr lang="en-US" sz="1400" b="0" u="none" dirty="0">
                <a:solidFill>
                  <a:schemeClr val="accent6"/>
                </a:solidFill>
                <a:latin typeface="Arial" pitchFamily="34" charset="0"/>
                <a:cs typeface="Arial" pitchFamily="34" charset="0"/>
              </a:rPr>
              <a:t>Each point in each distribution is a county-industry pair</a:t>
            </a:r>
          </a:p>
          <a:p>
            <a:endParaRPr lang="en-US" sz="1400" b="0" u="none" dirty="0">
              <a:solidFill>
                <a:schemeClr val="accent6"/>
              </a:solidFill>
              <a:latin typeface="Arial" pitchFamily="34" charset="0"/>
              <a:cs typeface="Arial" pitchFamily="34" charset="0"/>
            </a:endParaRPr>
          </a:p>
          <a:p>
            <a:r>
              <a:rPr lang="en-US" sz="1400" b="0" u="none" dirty="0">
                <a:solidFill>
                  <a:schemeClr val="accent6"/>
                </a:solidFill>
                <a:latin typeface="Arial" pitchFamily="34" charset="0"/>
                <a:cs typeface="Arial" pitchFamily="34" charset="0"/>
              </a:rPr>
              <a:t>The more left position of the </a:t>
            </a:r>
            <a:r>
              <a:rPr lang="en-US" sz="1400" u="none" dirty="0">
                <a:solidFill>
                  <a:srgbClr val="0000FF"/>
                </a:solidFill>
                <a:latin typeface="Arial" pitchFamily="34" charset="0"/>
                <a:cs typeface="Arial" pitchFamily="34" charset="0"/>
              </a:rPr>
              <a:t>“IO specification”</a:t>
            </a:r>
            <a:r>
              <a:rPr lang="en-US" sz="1400" u="none" dirty="0">
                <a:solidFill>
                  <a:schemeClr val="accent6"/>
                </a:solidFill>
                <a:latin typeface="Arial" pitchFamily="34" charset="0"/>
                <a:cs typeface="Arial" pitchFamily="34" charset="0"/>
              </a:rPr>
              <a:t> </a:t>
            </a:r>
            <a:r>
              <a:rPr lang="en-US" sz="1400" b="0" u="none" dirty="0">
                <a:solidFill>
                  <a:schemeClr val="accent6"/>
                </a:solidFill>
                <a:latin typeface="Arial" pitchFamily="34" charset="0"/>
                <a:cs typeface="Arial" pitchFamily="34" charset="0"/>
              </a:rPr>
              <a:t>indicates that relative earnings growth is </a:t>
            </a:r>
            <a:r>
              <a:rPr lang="en-US" sz="1400" b="0" dirty="0">
                <a:solidFill>
                  <a:schemeClr val="accent6"/>
                </a:solidFill>
                <a:latin typeface="Arial" pitchFamily="34" charset="0"/>
                <a:cs typeface="Arial" pitchFamily="34" charset="0"/>
              </a:rPr>
              <a:t>over-predicted</a:t>
            </a:r>
            <a:r>
              <a:rPr lang="en-US" sz="1400" b="0" u="none" dirty="0">
                <a:solidFill>
                  <a:schemeClr val="accent6"/>
                </a:solidFill>
                <a:latin typeface="Arial" pitchFamily="34" charset="0"/>
                <a:cs typeface="Arial" pitchFamily="34" charset="0"/>
              </a:rPr>
              <a:t> using the </a:t>
            </a:r>
            <a:r>
              <a:rPr lang="en-US" sz="1400" u="none" dirty="0">
                <a:solidFill>
                  <a:srgbClr val="FF9900"/>
                </a:solidFill>
                <a:latin typeface="Arial" pitchFamily="34" charset="0"/>
                <a:cs typeface="Arial" pitchFamily="34" charset="0"/>
              </a:rPr>
              <a:t>“direct” specification</a:t>
            </a:r>
            <a:r>
              <a:rPr lang="en-US" sz="1400" b="0" u="none" dirty="0">
                <a:solidFill>
                  <a:schemeClr val="accent6"/>
                </a:solidFill>
                <a:latin typeface="Arial" pitchFamily="34" charset="0"/>
                <a:cs typeface="Arial" pitchFamily="34" charset="0"/>
              </a:rPr>
              <a:t>. </a:t>
            </a:r>
          </a:p>
          <a:p>
            <a:endParaRPr lang="en-US" sz="1400" b="0" u="none" dirty="0">
              <a:solidFill>
                <a:schemeClr val="accent6"/>
              </a:solidFill>
              <a:latin typeface="Arial" pitchFamily="34" charset="0"/>
              <a:cs typeface="Arial" pitchFamily="34" charset="0"/>
            </a:endParaRPr>
          </a:p>
          <a:p>
            <a:r>
              <a:rPr lang="en-US" sz="1400" b="0" u="none" dirty="0">
                <a:solidFill>
                  <a:schemeClr val="accent6"/>
                </a:solidFill>
                <a:latin typeface="Arial" pitchFamily="34" charset="0"/>
                <a:cs typeface="Arial" pitchFamily="34" charset="0"/>
              </a:rPr>
              <a:t>Message: supply chain linkages are important</a:t>
            </a:r>
          </a:p>
        </p:txBody>
      </p:sp>
      <p:sp>
        <p:nvSpPr>
          <p:cNvPr id="6" name="Oval 5">
            <a:extLst>
              <a:ext uri="{FF2B5EF4-FFF2-40B4-BE49-F238E27FC236}">
                <a16:creationId xmlns:a16="http://schemas.microsoft.com/office/drawing/2014/main" id="{D9020F96-CD91-D63F-5ACF-32A319AFD1D1}"/>
              </a:ext>
            </a:extLst>
          </p:cNvPr>
          <p:cNvSpPr/>
          <p:nvPr/>
        </p:nvSpPr>
        <p:spPr bwMode="auto">
          <a:xfrm>
            <a:off x="3117850" y="2165350"/>
            <a:ext cx="88900" cy="82550"/>
          </a:xfrm>
          <a:prstGeom prst="ellipse">
            <a:avLst/>
          </a:prstGeom>
          <a:solidFill>
            <a:srgbClr val="FF0000"/>
          </a:solidFill>
          <a:ln w="9525" cap="flat" cmpd="sng" algn="ctr">
            <a:solidFill>
              <a:srgbClr val="0000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000" b="1" i="0" u="sng" strike="noStrike" cap="none" normalizeH="0" baseline="0">
              <a:ln>
                <a:noFill/>
              </a:ln>
              <a:solidFill>
                <a:schemeClr val="tx1"/>
              </a:solidFill>
              <a:effectLst/>
              <a:latin typeface="Tahoma" charset="0"/>
            </a:endParaRPr>
          </a:p>
        </p:txBody>
      </p:sp>
      <p:sp>
        <p:nvSpPr>
          <p:cNvPr id="7" name="TextBox 6">
            <a:extLst>
              <a:ext uri="{FF2B5EF4-FFF2-40B4-BE49-F238E27FC236}">
                <a16:creationId xmlns:a16="http://schemas.microsoft.com/office/drawing/2014/main" id="{0B5C723D-D038-E1CA-C5BA-7DF92635837F}"/>
              </a:ext>
            </a:extLst>
          </p:cNvPr>
          <p:cNvSpPr txBox="1"/>
          <p:nvPr/>
        </p:nvSpPr>
        <p:spPr>
          <a:xfrm>
            <a:off x="1770774" y="1200414"/>
            <a:ext cx="1529265" cy="338554"/>
          </a:xfrm>
          <a:prstGeom prst="rect">
            <a:avLst/>
          </a:prstGeom>
          <a:noFill/>
        </p:spPr>
        <p:txBody>
          <a:bodyPr wrap="none" rtlCol="0">
            <a:spAutoFit/>
          </a:bodyPr>
          <a:lstStyle/>
          <a:p>
            <a:pPr algn="just"/>
            <a:r>
              <a:rPr lang="en-US" sz="1600" b="0" dirty="0">
                <a:latin typeface="Arial" pitchFamily="34" charset="0"/>
                <a:cs typeface="Arial" pitchFamily="34" charset="0"/>
              </a:rPr>
              <a:t>High-Tenure M</a:t>
            </a:r>
          </a:p>
        </p:txBody>
      </p:sp>
    </p:spTree>
    <p:extLst>
      <p:ext uri="{BB962C8B-B14F-4D97-AF65-F5344CB8AC3E}">
        <p14:creationId xmlns:p14="http://schemas.microsoft.com/office/powerpoint/2010/main" val="338783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p:bldP spid="6"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C470B-0CA6-C40F-0AB0-63AA0C297E72}"/>
              </a:ext>
            </a:extLst>
          </p:cNvPr>
          <p:cNvSpPr>
            <a:spLocks noGrp="1"/>
          </p:cNvSpPr>
          <p:nvPr>
            <p:ph type="title"/>
          </p:nvPr>
        </p:nvSpPr>
        <p:spPr/>
        <p:txBody>
          <a:bodyPr/>
          <a:lstStyle/>
          <a:p>
            <a:r>
              <a:rPr lang="en-US" dirty="0"/>
              <a:t>County-Industry Predicted (Relative) Earnings Growth</a:t>
            </a:r>
          </a:p>
        </p:txBody>
      </p:sp>
      <p:sp>
        <p:nvSpPr>
          <p:cNvPr id="3" name="Slide Number Placeholder 2">
            <a:extLst>
              <a:ext uri="{FF2B5EF4-FFF2-40B4-BE49-F238E27FC236}">
                <a16:creationId xmlns:a16="http://schemas.microsoft.com/office/drawing/2014/main" id="{5E76CC1D-4D94-E629-D754-0A8E4565C1EB}"/>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57</a:t>
            </a:fld>
            <a:endParaRPr lang="en-GB" dirty="0"/>
          </a:p>
        </p:txBody>
      </p:sp>
      <p:pic>
        <p:nvPicPr>
          <p:cNvPr id="4" name="Picture 3">
            <a:extLst>
              <a:ext uri="{FF2B5EF4-FFF2-40B4-BE49-F238E27FC236}">
                <a16:creationId xmlns:a16="http://schemas.microsoft.com/office/drawing/2014/main" id="{3B2A2FC1-7E43-2E44-F0EE-F44D90F7648D}"/>
              </a:ext>
            </a:extLst>
          </p:cNvPr>
          <p:cNvPicPr>
            <a:picLocks noChangeAspect="1"/>
          </p:cNvPicPr>
          <p:nvPr/>
        </p:nvPicPr>
        <p:blipFill rotWithShape="1">
          <a:blip r:embed="rId2"/>
          <a:srcRect r="64858" b="49010"/>
          <a:stretch/>
        </p:blipFill>
        <p:spPr>
          <a:xfrm>
            <a:off x="669346" y="1061797"/>
            <a:ext cx="3194155" cy="5448541"/>
          </a:xfrm>
          <a:prstGeom prst="rect">
            <a:avLst/>
          </a:prstGeom>
        </p:spPr>
      </p:pic>
      <p:sp>
        <p:nvSpPr>
          <p:cNvPr id="11" name="TextBox 10">
            <a:extLst>
              <a:ext uri="{FF2B5EF4-FFF2-40B4-BE49-F238E27FC236}">
                <a16:creationId xmlns:a16="http://schemas.microsoft.com/office/drawing/2014/main" id="{6A19450E-6877-5E0F-E902-2CC12FB8C921}"/>
              </a:ext>
            </a:extLst>
          </p:cNvPr>
          <p:cNvSpPr txBox="1"/>
          <p:nvPr/>
        </p:nvSpPr>
        <p:spPr>
          <a:xfrm>
            <a:off x="4222975" y="4601721"/>
            <a:ext cx="4761997" cy="1600438"/>
          </a:xfrm>
          <a:prstGeom prst="rect">
            <a:avLst/>
          </a:prstGeom>
          <a:solidFill>
            <a:schemeClr val="bg1"/>
          </a:solidFill>
        </p:spPr>
        <p:txBody>
          <a:bodyPr wrap="square" rtlCol="0">
            <a:spAutoFit/>
          </a:bodyPr>
          <a:lstStyle/>
          <a:p>
            <a:r>
              <a:rPr lang="en-US" sz="1400" b="0" u="none" dirty="0">
                <a:solidFill>
                  <a:schemeClr val="accent6"/>
                </a:solidFill>
                <a:latin typeface="Arial" pitchFamily="34" charset="0"/>
                <a:cs typeface="Arial" pitchFamily="34" charset="0"/>
              </a:rPr>
              <a:t>Outside manufacturing, we see the opposite</a:t>
            </a:r>
          </a:p>
          <a:p>
            <a:endParaRPr lang="en-US" sz="1400" b="0" u="none" dirty="0">
              <a:solidFill>
                <a:schemeClr val="accent6"/>
              </a:solidFill>
              <a:latin typeface="Arial" pitchFamily="34" charset="0"/>
              <a:cs typeface="Arial" pitchFamily="34" charset="0"/>
            </a:endParaRPr>
          </a:p>
          <a:p>
            <a:r>
              <a:rPr lang="en-US" sz="1400" b="0" u="none" dirty="0">
                <a:solidFill>
                  <a:schemeClr val="accent6"/>
                </a:solidFill>
                <a:latin typeface="Arial" pitchFamily="34" charset="0"/>
                <a:cs typeface="Arial" pitchFamily="34" charset="0"/>
              </a:rPr>
              <a:t>The more right position of the </a:t>
            </a:r>
            <a:r>
              <a:rPr lang="en-US" sz="1400" u="none" dirty="0">
                <a:solidFill>
                  <a:srgbClr val="0000FF"/>
                </a:solidFill>
                <a:latin typeface="Arial" pitchFamily="34" charset="0"/>
                <a:cs typeface="Arial" pitchFamily="34" charset="0"/>
              </a:rPr>
              <a:t>“IO specification”</a:t>
            </a:r>
            <a:r>
              <a:rPr lang="en-US" sz="1400" u="none" dirty="0">
                <a:solidFill>
                  <a:schemeClr val="accent6"/>
                </a:solidFill>
                <a:latin typeface="Arial" pitchFamily="34" charset="0"/>
                <a:cs typeface="Arial" pitchFamily="34" charset="0"/>
              </a:rPr>
              <a:t> </a:t>
            </a:r>
            <a:r>
              <a:rPr lang="en-US" sz="1400" b="0" u="none" dirty="0">
                <a:solidFill>
                  <a:schemeClr val="accent6"/>
                </a:solidFill>
                <a:latin typeface="Arial" pitchFamily="34" charset="0"/>
                <a:cs typeface="Arial" pitchFamily="34" charset="0"/>
              </a:rPr>
              <a:t>indicates that relative earnings growth is </a:t>
            </a:r>
            <a:r>
              <a:rPr lang="en-US" sz="1400" b="0" dirty="0">
                <a:solidFill>
                  <a:schemeClr val="accent6"/>
                </a:solidFill>
                <a:latin typeface="Arial" pitchFamily="34" charset="0"/>
                <a:cs typeface="Arial" pitchFamily="34" charset="0"/>
              </a:rPr>
              <a:t>under-predicted</a:t>
            </a:r>
            <a:r>
              <a:rPr lang="en-US" sz="1400" b="0" u="none" dirty="0">
                <a:solidFill>
                  <a:schemeClr val="accent6"/>
                </a:solidFill>
                <a:latin typeface="Arial" pitchFamily="34" charset="0"/>
                <a:cs typeface="Arial" pitchFamily="34" charset="0"/>
              </a:rPr>
              <a:t> using the </a:t>
            </a:r>
            <a:r>
              <a:rPr lang="en-US" sz="1400" u="none" dirty="0">
                <a:solidFill>
                  <a:srgbClr val="FF9900"/>
                </a:solidFill>
                <a:latin typeface="Arial" pitchFamily="34" charset="0"/>
                <a:cs typeface="Arial" pitchFamily="34" charset="0"/>
              </a:rPr>
              <a:t>“direct” specification</a:t>
            </a:r>
            <a:endParaRPr lang="en-US" sz="1400" b="0" u="none" dirty="0">
              <a:solidFill>
                <a:schemeClr val="accent6"/>
              </a:solidFill>
              <a:latin typeface="Arial" pitchFamily="34" charset="0"/>
              <a:cs typeface="Arial" pitchFamily="34" charset="0"/>
            </a:endParaRPr>
          </a:p>
          <a:p>
            <a:endParaRPr lang="en-US" sz="1400" b="0" u="none" dirty="0">
              <a:solidFill>
                <a:schemeClr val="accent6"/>
              </a:solidFill>
              <a:latin typeface="Arial" pitchFamily="34" charset="0"/>
              <a:cs typeface="Arial" pitchFamily="34" charset="0"/>
            </a:endParaRPr>
          </a:p>
          <a:p>
            <a:r>
              <a:rPr lang="en-US" sz="1400" b="0" u="none" dirty="0">
                <a:solidFill>
                  <a:schemeClr val="accent6"/>
                </a:solidFill>
                <a:latin typeface="Arial" pitchFamily="34" charset="0"/>
                <a:cs typeface="Arial" pitchFamily="34" charset="0"/>
              </a:rPr>
              <a:t>This outcome is driven by </a:t>
            </a:r>
            <a:r>
              <a:rPr lang="en-US" sz="1400" b="0" dirty="0">
                <a:solidFill>
                  <a:schemeClr val="accent6"/>
                </a:solidFill>
                <a:latin typeface="Arial" pitchFamily="34" charset="0"/>
                <a:cs typeface="Arial" pitchFamily="34" charset="0"/>
              </a:rPr>
              <a:t>upstream</a:t>
            </a:r>
            <a:r>
              <a:rPr lang="en-US" sz="1400" b="0" u="none" dirty="0">
                <a:solidFill>
                  <a:schemeClr val="accent6"/>
                </a:solidFill>
                <a:latin typeface="Arial" pitchFamily="34" charset="0"/>
                <a:cs typeface="Arial" pitchFamily="34" charset="0"/>
              </a:rPr>
              <a:t> exposure</a:t>
            </a:r>
          </a:p>
        </p:txBody>
      </p:sp>
      <p:sp>
        <p:nvSpPr>
          <p:cNvPr id="13" name="TextBox 12">
            <a:extLst>
              <a:ext uri="{FF2B5EF4-FFF2-40B4-BE49-F238E27FC236}">
                <a16:creationId xmlns:a16="http://schemas.microsoft.com/office/drawing/2014/main" id="{19CDB3CA-9796-2945-F364-EA817006113D}"/>
              </a:ext>
            </a:extLst>
          </p:cNvPr>
          <p:cNvSpPr txBox="1"/>
          <p:nvPr/>
        </p:nvSpPr>
        <p:spPr>
          <a:xfrm>
            <a:off x="1770774" y="1200414"/>
            <a:ext cx="1529265" cy="338554"/>
          </a:xfrm>
          <a:prstGeom prst="rect">
            <a:avLst/>
          </a:prstGeom>
          <a:noFill/>
        </p:spPr>
        <p:txBody>
          <a:bodyPr wrap="none" rtlCol="0">
            <a:spAutoFit/>
          </a:bodyPr>
          <a:lstStyle/>
          <a:p>
            <a:pPr algn="just"/>
            <a:r>
              <a:rPr lang="en-US" sz="1600" b="0" dirty="0">
                <a:latin typeface="Arial" pitchFamily="34" charset="0"/>
                <a:cs typeface="Arial" pitchFamily="34" charset="0"/>
              </a:rPr>
              <a:t>High-Tenure M</a:t>
            </a:r>
          </a:p>
        </p:txBody>
      </p:sp>
      <p:sp>
        <p:nvSpPr>
          <p:cNvPr id="14" name="TextBox 13">
            <a:extLst>
              <a:ext uri="{FF2B5EF4-FFF2-40B4-BE49-F238E27FC236}">
                <a16:creationId xmlns:a16="http://schemas.microsoft.com/office/drawing/2014/main" id="{1F002C6C-C6AA-6509-651D-C0743168F2DA}"/>
              </a:ext>
            </a:extLst>
          </p:cNvPr>
          <p:cNvSpPr txBox="1"/>
          <p:nvPr/>
        </p:nvSpPr>
        <p:spPr>
          <a:xfrm>
            <a:off x="1697036" y="3984696"/>
            <a:ext cx="1676741" cy="338554"/>
          </a:xfrm>
          <a:prstGeom prst="rect">
            <a:avLst/>
          </a:prstGeom>
          <a:noFill/>
        </p:spPr>
        <p:txBody>
          <a:bodyPr wrap="none" rtlCol="0">
            <a:spAutoFit/>
          </a:bodyPr>
          <a:lstStyle/>
          <a:p>
            <a:pPr algn="just"/>
            <a:r>
              <a:rPr lang="en-US" sz="1600" b="0" dirty="0">
                <a:latin typeface="Arial" pitchFamily="34" charset="0"/>
                <a:cs typeface="Arial" pitchFamily="34" charset="0"/>
              </a:rPr>
              <a:t>High-Tenure NM</a:t>
            </a:r>
          </a:p>
        </p:txBody>
      </p:sp>
      <p:sp>
        <p:nvSpPr>
          <p:cNvPr id="15" name="TextBox 14">
            <a:extLst>
              <a:ext uri="{FF2B5EF4-FFF2-40B4-BE49-F238E27FC236}">
                <a16:creationId xmlns:a16="http://schemas.microsoft.com/office/drawing/2014/main" id="{D2FC69B7-FDB5-C5B1-1B84-5BE8682D1AF6}"/>
              </a:ext>
            </a:extLst>
          </p:cNvPr>
          <p:cNvSpPr txBox="1"/>
          <p:nvPr/>
        </p:nvSpPr>
        <p:spPr>
          <a:xfrm>
            <a:off x="4222976" y="1689454"/>
            <a:ext cx="4761997" cy="1600438"/>
          </a:xfrm>
          <a:prstGeom prst="rect">
            <a:avLst/>
          </a:prstGeom>
          <a:solidFill>
            <a:schemeClr val="bg1"/>
          </a:solidFill>
        </p:spPr>
        <p:txBody>
          <a:bodyPr wrap="square" rtlCol="0">
            <a:spAutoFit/>
          </a:bodyPr>
          <a:lstStyle/>
          <a:p>
            <a:r>
              <a:rPr lang="en-US" sz="1400" b="0" u="none" dirty="0">
                <a:solidFill>
                  <a:schemeClr val="accent6"/>
                </a:solidFill>
                <a:latin typeface="Arial" pitchFamily="34" charset="0"/>
                <a:cs typeface="Arial" pitchFamily="34" charset="0"/>
              </a:rPr>
              <a:t>Each point in each distribution is a county-industry pair</a:t>
            </a:r>
          </a:p>
          <a:p>
            <a:endParaRPr lang="en-US" sz="1400" b="0" u="none" dirty="0">
              <a:solidFill>
                <a:schemeClr val="accent6"/>
              </a:solidFill>
              <a:latin typeface="Arial" pitchFamily="34" charset="0"/>
              <a:cs typeface="Arial" pitchFamily="34" charset="0"/>
            </a:endParaRPr>
          </a:p>
          <a:p>
            <a:r>
              <a:rPr lang="en-US" sz="1400" b="0" u="none" dirty="0">
                <a:solidFill>
                  <a:schemeClr val="accent6"/>
                </a:solidFill>
                <a:latin typeface="Arial" pitchFamily="34" charset="0"/>
                <a:cs typeface="Arial" pitchFamily="34" charset="0"/>
              </a:rPr>
              <a:t>The more left position of the </a:t>
            </a:r>
            <a:r>
              <a:rPr lang="en-US" sz="1400" u="none" dirty="0">
                <a:solidFill>
                  <a:srgbClr val="0000FF"/>
                </a:solidFill>
                <a:latin typeface="Arial" pitchFamily="34" charset="0"/>
                <a:cs typeface="Arial" pitchFamily="34" charset="0"/>
              </a:rPr>
              <a:t>“IO specification”</a:t>
            </a:r>
            <a:r>
              <a:rPr lang="en-US" sz="1400" u="none" dirty="0">
                <a:solidFill>
                  <a:schemeClr val="accent6"/>
                </a:solidFill>
                <a:latin typeface="Arial" pitchFamily="34" charset="0"/>
                <a:cs typeface="Arial" pitchFamily="34" charset="0"/>
              </a:rPr>
              <a:t> </a:t>
            </a:r>
            <a:r>
              <a:rPr lang="en-US" sz="1400" b="0" u="none" dirty="0">
                <a:solidFill>
                  <a:schemeClr val="accent6"/>
                </a:solidFill>
                <a:latin typeface="Arial" pitchFamily="34" charset="0"/>
                <a:cs typeface="Arial" pitchFamily="34" charset="0"/>
              </a:rPr>
              <a:t>indicates that relative earnings growth is </a:t>
            </a:r>
            <a:r>
              <a:rPr lang="en-US" sz="1400" b="0" dirty="0">
                <a:solidFill>
                  <a:schemeClr val="accent6"/>
                </a:solidFill>
                <a:latin typeface="Arial" pitchFamily="34" charset="0"/>
                <a:cs typeface="Arial" pitchFamily="34" charset="0"/>
              </a:rPr>
              <a:t>over-predicted</a:t>
            </a:r>
            <a:r>
              <a:rPr lang="en-US" sz="1400" b="0" u="none" dirty="0">
                <a:solidFill>
                  <a:schemeClr val="accent6"/>
                </a:solidFill>
                <a:latin typeface="Arial" pitchFamily="34" charset="0"/>
                <a:cs typeface="Arial" pitchFamily="34" charset="0"/>
              </a:rPr>
              <a:t> using the </a:t>
            </a:r>
            <a:r>
              <a:rPr lang="en-US" sz="1400" u="none" dirty="0">
                <a:solidFill>
                  <a:srgbClr val="FF9900"/>
                </a:solidFill>
                <a:latin typeface="Arial" pitchFamily="34" charset="0"/>
                <a:cs typeface="Arial" pitchFamily="34" charset="0"/>
              </a:rPr>
              <a:t>“direct” specification</a:t>
            </a:r>
            <a:r>
              <a:rPr lang="en-US" sz="1400" b="0" u="none" dirty="0">
                <a:solidFill>
                  <a:schemeClr val="accent6"/>
                </a:solidFill>
                <a:latin typeface="Arial" pitchFamily="34" charset="0"/>
                <a:cs typeface="Arial" pitchFamily="34" charset="0"/>
              </a:rPr>
              <a:t>. </a:t>
            </a:r>
          </a:p>
          <a:p>
            <a:endParaRPr lang="en-US" sz="1400" b="0" u="none" dirty="0">
              <a:solidFill>
                <a:schemeClr val="accent6"/>
              </a:solidFill>
              <a:latin typeface="Arial" pitchFamily="34" charset="0"/>
              <a:cs typeface="Arial" pitchFamily="34" charset="0"/>
            </a:endParaRPr>
          </a:p>
          <a:p>
            <a:r>
              <a:rPr lang="en-US" sz="1400" b="0" u="none" dirty="0">
                <a:solidFill>
                  <a:schemeClr val="accent6"/>
                </a:solidFill>
                <a:latin typeface="Arial" pitchFamily="34" charset="0"/>
                <a:cs typeface="Arial" pitchFamily="34" charset="0"/>
              </a:rPr>
              <a:t>Message: supply chain linkages are important</a:t>
            </a:r>
          </a:p>
        </p:txBody>
      </p:sp>
    </p:spTree>
    <p:extLst>
      <p:ext uri="{BB962C8B-B14F-4D97-AF65-F5344CB8AC3E}">
        <p14:creationId xmlns:p14="http://schemas.microsoft.com/office/powerpoint/2010/main" val="977931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FB852-87FA-6D19-A319-2CB5716C0753}"/>
              </a:ext>
            </a:extLst>
          </p:cNvPr>
          <p:cNvSpPr>
            <a:spLocks noGrp="1"/>
          </p:cNvSpPr>
          <p:nvPr>
            <p:ph type="title"/>
          </p:nvPr>
        </p:nvSpPr>
        <p:spPr/>
        <p:txBody>
          <a:bodyPr/>
          <a:lstStyle/>
          <a:p>
            <a:r>
              <a:rPr lang="en-US" dirty="0"/>
              <a:t>Intuition for Economic Significance</a:t>
            </a:r>
          </a:p>
        </p:txBody>
      </p:sp>
      <p:sp>
        <p:nvSpPr>
          <p:cNvPr id="3" name="Slide Number Placeholder 2">
            <a:extLst>
              <a:ext uri="{FF2B5EF4-FFF2-40B4-BE49-F238E27FC236}">
                <a16:creationId xmlns:a16="http://schemas.microsoft.com/office/drawing/2014/main" id="{67023B1A-DDFB-C25C-3F8D-315FB195CDCD}"/>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58</a:t>
            </a:fld>
            <a:endParaRPr lang="en-GB" dirty="0"/>
          </a:p>
        </p:txBody>
      </p:sp>
      <p:pic>
        <p:nvPicPr>
          <p:cNvPr id="6" name="Picture 5">
            <a:extLst>
              <a:ext uri="{FF2B5EF4-FFF2-40B4-BE49-F238E27FC236}">
                <a16:creationId xmlns:a16="http://schemas.microsoft.com/office/drawing/2014/main" id="{D018F0C6-DE3F-977C-0C1A-85F4FD191FC2}"/>
              </a:ext>
            </a:extLst>
          </p:cNvPr>
          <p:cNvPicPr>
            <a:picLocks noChangeAspect="1"/>
          </p:cNvPicPr>
          <p:nvPr/>
        </p:nvPicPr>
        <p:blipFill rotWithShape="1">
          <a:blip r:embed="rId2"/>
          <a:srcRect r="64355" b="25797"/>
          <a:stretch/>
        </p:blipFill>
        <p:spPr>
          <a:xfrm>
            <a:off x="818514" y="1109854"/>
            <a:ext cx="3224723" cy="5504351"/>
          </a:xfrm>
          <a:prstGeom prst="rect">
            <a:avLst/>
          </a:prstGeom>
        </p:spPr>
      </p:pic>
      <p:sp>
        <p:nvSpPr>
          <p:cNvPr id="8" name="TextBox 7">
            <a:extLst>
              <a:ext uri="{FF2B5EF4-FFF2-40B4-BE49-F238E27FC236}">
                <a16:creationId xmlns:a16="http://schemas.microsoft.com/office/drawing/2014/main" id="{9E80B7EE-C56A-C7F4-6ECD-856D5AEA0CCF}"/>
              </a:ext>
            </a:extLst>
          </p:cNvPr>
          <p:cNvSpPr txBox="1"/>
          <p:nvPr/>
        </p:nvSpPr>
        <p:spPr>
          <a:xfrm>
            <a:off x="4043237" y="1881049"/>
            <a:ext cx="5100763" cy="1384995"/>
          </a:xfrm>
          <a:prstGeom prst="rect">
            <a:avLst/>
          </a:prstGeom>
          <a:solidFill>
            <a:schemeClr val="bg1"/>
          </a:solidFill>
        </p:spPr>
        <p:txBody>
          <a:bodyPr wrap="square" rtlCol="0">
            <a:spAutoFit/>
          </a:bodyPr>
          <a:lstStyle/>
          <a:p>
            <a:r>
              <a:rPr lang="en-US" sz="1400" b="0" u="none" dirty="0">
                <a:solidFill>
                  <a:schemeClr val="accent6"/>
                </a:solidFill>
                <a:latin typeface="Arial" pitchFamily="34" charset="0"/>
                <a:cs typeface="Arial" pitchFamily="34" charset="0"/>
              </a:rPr>
              <a:t>Napa: high upstream exposure, low downstream exposure</a:t>
            </a:r>
          </a:p>
          <a:p>
            <a:endParaRPr lang="en-US" sz="1400" b="0" u="none" dirty="0">
              <a:solidFill>
                <a:schemeClr val="accent6"/>
              </a:solidFill>
              <a:latin typeface="Arial" pitchFamily="34" charset="0"/>
              <a:cs typeface="Arial" pitchFamily="34" charset="0"/>
            </a:endParaRPr>
          </a:p>
          <a:p>
            <a:r>
              <a:rPr lang="en-US" sz="1400" b="0" u="none" dirty="0">
                <a:solidFill>
                  <a:schemeClr val="accent6"/>
                </a:solidFill>
                <a:latin typeface="Arial" pitchFamily="34" charset="0"/>
                <a:cs typeface="Arial" pitchFamily="34" charset="0"/>
              </a:rPr>
              <a:t>Santa Clara (Silicon Valley): low upstream, high downstream</a:t>
            </a:r>
          </a:p>
          <a:p>
            <a:endParaRPr lang="en-US" sz="1400" b="0" u="none" dirty="0">
              <a:solidFill>
                <a:schemeClr val="accent6"/>
              </a:solidFill>
              <a:latin typeface="Arial" pitchFamily="34" charset="0"/>
              <a:cs typeface="Arial" pitchFamily="34" charset="0"/>
            </a:endParaRPr>
          </a:p>
          <a:p>
            <a:r>
              <a:rPr lang="en-US" sz="1400" b="0" u="none" dirty="0">
                <a:solidFill>
                  <a:schemeClr val="accent6"/>
                </a:solidFill>
                <a:latin typeface="Arial" pitchFamily="34" charset="0"/>
                <a:cs typeface="Arial" pitchFamily="34" charset="0"/>
              </a:rPr>
              <a:t>So, M workers (county-industries) in Napa fare relatively well compared to M workers in Santa Clara</a:t>
            </a:r>
          </a:p>
        </p:txBody>
      </p:sp>
      <p:sp>
        <p:nvSpPr>
          <p:cNvPr id="10" name="TextBox 9">
            <a:extLst>
              <a:ext uri="{FF2B5EF4-FFF2-40B4-BE49-F238E27FC236}">
                <a16:creationId xmlns:a16="http://schemas.microsoft.com/office/drawing/2014/main" id="{810A7C4A-21C4-95D0-CD92-8D90FC5267E1}"/>
              </a:ext>
            </a:extLst>
          </p:cNvPr>
          <p:cNvSpPr txBox="1"/>
          <p:nvPr/>
        </p:nvSpPr>
        <p:spPr>
          <a:xfrm>
            <a:off x="1697036" y="3984696"/>
            <a:ext cx="1676741" cy="338554"/>
          </a:xfrm>
          <a:prstGeom prst="rect">
            <a:avLst/>
          </a:prstGeom>
          <a:noFill/>
        </p:spPr>
        <p:txBody>
          <a:bodyPr wrap="none" rtlCol="0">
            <a:spAutoFit/>
          </a:bodyPr>
          <a:lstStyle/>
          <a:p>
            <a:pPr algn="just"/>
            <a:r>
              <a:rPr lang="en-US" sz="1600" b="0" dirty="0">
                <a:latin typeface="Arial" pitchFamily="34" charset="0"/>
                <a:cs typeface="Arial" pitchFamily="34" charset="0"/>
              </a:rPr>
              <a:t>High-Tenure NM</a:t>
            </a:r>
          </a:p>
        </p:txBody>
      </p:sp>
      <p:sp>
        <p:nvSpPr>
          <p:cNvPr id="11" name="TextBox 10">
            <a:extLst>
              <a:ext uri="{FF2B5EF4-FFF2-40B4-BE49-F238E27FC236}">
                <a16:creationId xmlns:a16="http://schemas.microsoft.com/office/drawing/2014/main" id="{6E2FFC7F-A14C-4619-5E61-FCBA9F505075}"/>
              </a:ext>
            </a:extLst>
          </p:cNvPr>
          <p:cNvSpPr txBox="1"/>
          <p:nvPr/>
        </p:nvSpPr>
        <p:spPr>
          <a:xfrm>
            <a:off x="1770774" y="1200414"/>
            <a:ext cx="1529265" cy="338554"/>
          </a:xfrm>
          <a:prstGeom prst="rect">
            <a:avLst/>
          </a:prstGeom>
          <a:noFill/>
        </p:spPr>
        <p:txBody>
          <a:bodyPr wrap="none" rtlCol="0">
            <a:spAutoFit/>
          </a:bodyPr>
          <a:lstStyle/>
          <a:p>
            <a:pPr algn="just"/>
            <a:r>
              <a:rPr lang="en-US" sz="1600" b="0" dirty="0">
                <a:latin typeface="Arial" pitchFamily="34" charset="0"/>
                <a:cs typeface="Arial" pitchFamily="34" charset="0"/>
              </a:rPr>
              <a:t>High-Tenure M</a:t>
            </a:r>
          </a:p>
        </p:txBody>
      </p:sp>
      <p:sp>
        <p:nvSpPr>
          <p:cNvPr id="12" name="TextBox 11">
            <a:extLst>
              <a:ext uri="{FF2B5EF4-FFF2-40B4-BE49-F238E27FC236}">
                <a16:creationId xmlns:a16="http://schemas.microsoft.com/office/drawing/2014/main" id="{292FEAD1-8E37-9FE0-3B0D-8D9D652740C4}"/>
              </a:ext>
            </a:extLst>
          </p:cNvPr>
          <p:cNvSpPr txBox="1"/>
          <p:nvPr/>
        </p:nvSpPr>
        <p:spPr>
          <a:xfrm>
            <a:off x="4043237" y="4951578"/>
            <a:ext cx="5100763" cy="738664"/>
          </a:xfrm>
          <a:prstGeom prst="rect">
            <a:avLst/>
          </a:prstGeom>
          <a:solidFill>
            <a:schemeClr val="bg1"/>
          </a:solidFill>
        </p:spPr>
        <p:txBody>
          <a:bodyPr wrap="square" rtlCol="0">
            <a:spAutoFit/>
          </a:bodyPr>
          <a:lstStyle/>
          <a:p>
            <a:r>
              <a:rPr lang="en-US" sz="1400" b="0" u="none" dirty="0">
                <a:solidFill>
                  <a:schemeClr val="accent6"/>
                </a:solidFill>
                <a:latin typeface="Arial" pitchFamily="34" charset="0"/>
                <a:cs typeface="Arial" pitchFamily="34" charset="0"/>
              </a:rPr>
              <a:t>NM workers (county-industries) fare relatively better in Napa vs Santa Clara, and more are predicted to have relative earnings growth</a:t>
            </a:r>
          </a:p>
        </p:txBody>
      </p:sp>
      <p:cxnSp>
        <p:nvCxnSpPr>
          <p:cNvPr id="5" name="Straight Connector 4">
            <a:extLst>
              <a:ext uri="{FF2B5EF4-FFF2-40B4-BE49-F238E27FC236}">
                <a16:creationId xmlns:a16="http://schemas.microsoft.com/office/drawing/2014/main" id="{48403178-CA52-413D-B15F-AA202147E7E9}"/>
              </a:ext>
            </a:extLst>
          </p:cNvPr>
          <p:cNvCxnSpPr>
            <a:cxnSpLocks/>
          </p:cNvCxnSpPr>
          <p:nvPr/>
        </p:nvCxnSpPr>
        <p:spPr bwMode="auto">
          <a:xfrm>
            <a:off x="1577113" y="2014214"/>
            <a:ext cx="2211433" cy="0"/>
          </a:xfrm>
          <a:prstGeom prst="line">
            <a:avLst/>
          </a:prstGeom>
          <a:solidFill>
            <a:schemeClr val="accent1"/>
          </a:solidFill>
          <a:ln w="9525" cap="flat" cmpd="sng" algn="ctr">
            <a:solidFill>
              <a:srgbClr val="FF0000"/>
            </a:solidFill>
            <a:prstDash val="dash"/>
            <a:round/>
            <a:headEnd type="none" w="med" len="med"/>
            <a:tailEnd type="none" w="med" len="med"/>
          </a:ln>
          <a:effectLst/>
        </p:spPr>
      </p:cxnSp>
      <p:cxnSp>
        <p:nvCxnSpPr>
          <p:cNvPr id="15" name="Straight Connector 14">
            <a:extLst>
              <a:ext uri="{FF2B5EF4-FFF2-40B4-BE49-F238E27FC236}">
                <a16:creationId xmlns:a16="http://schemas.microsoft.com/office/drawing/2014/main" id="{E59698FC-AEC8-4576-ADC5-F76186C91861}"/>
              </a:ext>
            </a:extLst>
          </p:cNvPr>
          <p:cNvCxnSpPr>
            <a:cxnSpLocks/>
          </p:cNvCxnSpPr>
          <p:nvPr/>
        </p:nvCxnSpPr>
        <p:spPr bwMode="auto">
          <a:xfrm>
            <a:off x="3580954" y="1793292"/>
            <a:ext cx="0" cy="1652153"/>
          </a:xfrm>
          <a:prstGeom prst="line">
            <a:avLst/>
          </a:prstGeom>
          <a:solidFill>
            <a:schemeClr val="accent1"/>
          </a:solidFill>
          <a:ln w="9525" cap="flat" cmpd="sng" algn="ctr">
            <a:solidFill>
              <a:srgbClr val="FF0000"/>
            </a:solidFill>
            <a:prstDash val="dash"/>
            <a:round/>
            <a:headEnd type="none" w="med" len="med"/>
            <a:tailEnd type="none" w="med" len="med"/>
          </a:ln>
          <a:effectLst/>
        </p:spPr>
      </p:cxnSp>
      <p:cxnSp>
        <p:nvCxnSpPr>
          <p:cNvPr id="17" name="Straight Connector 16">
            <a:extLst>
              <a:ext uri="{FF2B5EF4-FFF2-40B4-BE49-F238E27FC236}">
                <a16:creationId xmlns:a16="http://schemas.microsoft.com/office/drawing/2014/main" id="{3959045E-27B5-46DC-A8FA-013697904E87}"/>
              </a:ext>
            </a:extLst>
          </p:cNvPr>
          <p:cNvCxnSpPr>
            <a:cxnSpLocks/>
          </p:cNvCxnSpPr>
          <p:nvPr/>
        </p:nvCxnSpPr>
        <p:spPr bwMode="auto">
          <a:xfrm>
            <a:off x="1600787" y="5442302"/>
            <a:ext cx="2211433" cy="0"/>
          </a:xfrm>
          <a:prstGeom prst="line">
            <a:avLst/>
          </a:prstGeom>
          <a:solidFill>
            <a:schemeClr val="accent1"/>
          </a:solidFill>
          <a:ln w="9525" cap="flat" cmpd="sng" algn="ctr">
            <a:solidFill>
              <a:srgbClr val="FF0000"/>
            </a:solidFill>
            <a:prstDash val="dash"/>
            <a:round/>
            <a:headEnd type="none" w="med" len="med"/>
            <a:tailEnd type="none" w="med" len="med"/>
          </a:ln>
          <a:effectLst/>
        </p:spPr>
      </p:cxnSp>
      <p:cxnSp>
        <p:nvCxnSpPr>
          <p:cNvPr id="18" name="Straight Connector 17">
            <a:extLst>
              <a:ext uri="{FF2B5EF4-FFF2-40B4-BE49-F238E27FC236}">
                <a16:creationId xmlns:a16="http://schemas.microsoft.com/office/drawing/2014/main" id="{8C4E561C-0D21-48AF-8C8F-3BAAE3DF197C}"/>
              </a:ext>
            </a:extLst>
          </p:cNvPr>
          <p:cNvCxnSpPr>
            <a:cxnSpLocks/>
          </p:cNvCxnSpPr>
          <p:nvPr/>
        </p:nvCxnSpPr>
        <p:spPr bwMode="auto">
          <a:xfrm>
            <a:off x="3622380" y="4669654"/>
            <a:ext cx="0" cy="1566912"/>
          </a:xfrm>
          <a:prstGeom prst="line">
            <a:avLst/>
          </a:prstGeom>
          <a:solidFill>
            <a:schemeClr val="accent1"/>
          </a:solidFill>
          <a:ln w="9525" cap="flat" cmpd="sng" algn="ctr">
            <a:solidFill>
              <a:srgbClr val="FF0000"/>
            </a:solidFill>
            <a:prstDash val="dash"/>
            <a:round/>
            <a:headEnd type="none" w="med" len="med"/>
            <a:tailEnd type="none" w="med" len="med"/>
          </a:ln>
          <a:effectLst/>
        </p:spPr>
      </p:cxnSp>
    </p:spTree>
    <p:extLst>
      <p:ext uri="{BB962C8B-B14F-4D97-AF65-F5344CB8AC3E}">
        <p14:creationId xmlns:p14="http://schemas.microsoft.com/office/powerpoint/2010/main" val="2133502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P spid="12" grpId="0" uiExpand="1"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1F7CC-353E-D243-DE33-7858632F6064}"/>
              </a:ext>
            </a:extLst>
          </p:cNvPr>
          <p:cNvSpPr>
            <a:spLocks noGrp="1"/>
          </p:cNvSpPr>
          <p:nvPr>
            <p:ph type="title"/>
          </p:nvPr>
        </p:nvSpPr>
        <p:spPr/>
        <p:txBody>
          <a:bodyPr/>
          <a:lstStyle/>
          <a:p>
            <a:r>
              <a:rPr lang="en-US" dirty="0"/>
              <a:t>Results by Sample and Earnings Transformation</a:t>
            </a:r>
          </a:p>
        </p:txBody>
      </p:sp>
      <p:sp>
        <p:nvSpPr>
          <p:cNvPr id="3" name="Slide Number Placeholder 2">
            <a:extLst>
              <a:ext uri="{FF2B5EF4-FFF2-40B4-BE49-F238E27FC236}">
                <a16:creationId xmlns:a16="http://schemas.microsoft.com/office/drawing/2014/main" id="{F87E9454-CCD1-25E6-A79B-BA27D723459A}"/>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59</a:t>
            </a:fld>
            <a:endParaRPr lang="en-GB" dirty="0"/>
          </a:p>
        </p:txBody>
      </p:sp>
      <p:pic>
        <p:nvPicPr>
          <p:cNvPr id="5" name="Picture 4">
            <a:extLst>
              <a:ext uri="{FF2B5EF4-FFF2-40B4-BE49-F238E27FC236}">
                <a16:creationId xmlns:a16="http://schemas.microsoft.com/office/drawing/2014/main" id="{C688E71C-DDF6-EF27-E37E-353A9D47F919}"/>
              </a:ext>
            </a:extLst>
          </p:cNvPr>
          <p:cNvPicPr>
            <a:picLocks noChangeAspect="1"/>
          </p:cNvPicPr>
          <p:nvPr/>
        </p:nvPicPr>
        <p:blipFill rotWithShape="1">
          <a:blip r:embed="rId2"/>
          <a:srcRect b="74254"/>
          <a:stretch/>
        </p:blipFill>
        <p:spPr>
          <a:xfrm>
            <a:off x="1284853" y="809183"/>
            <a:ext cx="6574293" cy="1989897"/>
          </a:xfrm>
          <a:prstGeom prst="rect">
            <a:avLst/>
          </a:prstGeom>
        </p:spPr>
      </p:pic>
      <p:sp>
        <p:nvSpPr>
          <p:cNvPr id="8" name="Oval 7">
            <a:extLst>
              <a:ext uri="{FF2B5EF4-FFF2-40B4-BE49-F238E27FC236}">
                <a16:creationId xmlns:a16="http://schemas.microsoft.com/office/drawing/2014/main" id="{B365C1FC-B8DC-8BE6-09BB-F1931E1E0BC1}"/>
              </a:ext>
            </a:extLst>
          </p:cNvPr>
          <p:cNvSpPr/>
          <p:nvPr/>
        </p:nvSpPr>
        <p:spPr bwMode="auto">
          <a:xfrm>
            <a:off x="2703443" y="1351722"/>
            <a:ext cx="898498" cy="1129085"/>
          </a:xfrm>
          <a:prstGeom prst="ellipse">
            <a:avLst/>
          </a:prstGeom>
          <a:noFill/>
          <a:ln w="28575" cap="flat" cmpd="sng" algn="ctr">
            <a:solidFill>
              <a:srgbClr val="00B05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000" b="1" i="0" u="sng" strike="noStrike" cap="none" normalizeH="0" baseline="0">
              <a:ln>
                <a:noFill/>
              </a:ln>
              <a:solidFill>
                <a:schemeClr val="tx1"/>
              </a:solidFill>
              <a:effectLst/>
              <a:latin typeface="Tahoma" charset="0"/>
            </a:endParaRPr>
          </a:p>
        </p:txBody>
      </p:sp>
      <p:sp>
        <p:nvSpPr>
          <p:cNvPr id="9" name="TextBox 8">
            <a:extLst>
              <a:ext uri="{FF2B5EF4-FFF2-40B4-BE49-F238E27FC236}">
                <a16:creationId xmlns:a16="http://schemas.microsoft.com/office/drawing/2014/main" id="{9D18CB3A-EE1A-0472-3770-B92F878806B5}"/>
              </a:ext>
            </a:extLst>
          </p:cNvPr>
          <p:cNvSpPr txBox="1"/>
          <p:nvPr/>
        </p:nvSpPr>
        <p:spPr>
          <a:xfrm>
            <a:off x="7438265" y="1087121"/>
            <a:ext cx="1646997" cy="1446550"/>
          </a:xfrm>
          <a:prstGeom prst="rect">
            <a:avLst/>
          </a:prstGeom>
          <a:solidFill>
            <a:schemeClr val="bg1"/>
          </a:solidFill>
        </p:spPr>
        <p:txBody>
          <a:bodyPr wrap="square" rtlCol="0">
            <a:spAutoFit/>
          </a:bodyPr>
          <a:lstStyle/>
          <a:p>
            <a:r>
              <a:rPr lang="en-US" sz="1100" b="0" u="none" dirty="0">
                <a:solidFill>
                  <a:srgbClr val="00B050"/>
                </a:solidFill>
                <a:latin typeface="Arial" pitchFamily="34" charset="0"/>
                <a:cs typeface="Arial" pitchFamily="34" charset="0"/>
              </a:rPr>
              <a:t>For M workers, the primary impact is along the intensive margin: lower earnings but no difference in remaining </a:t>
            </a:r>
            <a:r>
              <a:rPr lang="en-US" sz="1100" b="0" u="none" dirty="0" err="1">
                <a:solidFill>
                  <a:srgbClr val="00B050"/>
                </a:solidFill>
                <a:latin typeface="Arial" pitchFamily="34" charset="0"/>
                <a:cs typeface="Arial" pitchFamily="34" charset="0"/>
              </a:rPr>
              <a:t>emplpyed</a:t>
            </a:r>
            <a:r>
              <a:rPr lang="en-US" sz="1100" b="0" u="none" dirty="0">
                <a:solidFill>
                  <a:srgbClr val="00B050"/>
                </a:solidFill>
                <a:latin typeface="Arial" pitchFamily="34" charset="0"/>
                <a:cs typeface="Arial" pitchFamily="34" charset="0"/>
              </a:rPr>
              <a:t>. </a:t>
            </a:r>
          </a:p>
          <a:p>
            <a:endParaRPr lang="en-US" sz="1100" b="0" u="none" dirty="0">
              <a:solidFill>
                <a:srgbClr val="00B050"/>
              </a:solidFill>
              <a:latin typeface="Arial" pitchFamily="34" charset="0"/>
              <a:cs typeface="Arial" pitchFamily="34" charset="0"/>
            </a:endParaRPr>
          </a:p>
          <a:p>
            <a:r>
              <a:rPr lang="en-US" sz="1100" b="0" u="none" dirty="0">
                <a:solidFill>
                  <a:srgbClr val="00B050"/>
                </a:solidFill>
                <a:latin typeface="Arial" pitchFamily="34" charset="0"/>
                <a:cs typeface="Arial" pitchFamily="34" charset="0"/>
              </a:rPr>
              <a:t>Unions?</a:t>
            </a:r>
          </a:p>
        </p:txBody>
      </p:sp>
      <p:cxnSp>
        <p:nvCxnSpPr>
          <p:cNvPr id="11" name="Straight Arrow Connector 10">
            <a:extLst>
              <a:ext uri="{FF2B5EF4-FFF2-40B4-BE49-F238E27FC236}">
                <a16:creationId xmlns:a16="http://schemas.microsoft.com/office/drawing/2014/main" id="{670A3500-74AF-E164-1918-045D9E0E74A2}"/>
              </a:ext>
            </a:extLst>
          </p:cNvPr>
          <p:cNvCxnSpPr>
            <a:cxnSpLocks/>
          </p:cNvCxnSpPr>
          <p:nvPr/>
        </p:nvCxnSpPr>
        <p:spPr bwMode="auto">
          <a:xfrm flipH="1">
            <a:off x="4771928" y="1270000"/>
            <a:ext cx="2666337" cy="646264"/>
          </a:xfrm>
          <a:prstGeom prst="straightConnector1">
            <a:avLst/>
          </a:prstGeom>
          <a:solidFill>
            <a:schemeClr val="accent1"/>
          </a:solidFill>
          <a:ln w="9525" cap="flat" cmpd="sng" algn="ctr">
            <a:solidFill>
              <a:srgbClr val="00B050"/>
            </a:solidFill>
            <a:prstDash val="solid"/>
            <a:round/>
            <a:headEnd type="none" w="med" len="med"/>
            <a:tailEnd type="triangle"/>
          </a:ln>
          <a:effectLst/>
        </p:spPr>
      </p:cxnSp>
      <p:cxnSp>
        <p:nvCxnSpPr>
          <p:cNvPr id="16" name="Straight Arrow Connector 15">
            <a:extLst>
              <a:ext uri="{FF2B5EF4-FFF2-40B4-BE49-F238E27FC236}">
                <a16:creationId xmlns:a16="http://schemas.microsoft.com/office/drawing/2014/main" id="{2EADBE10-3594-4F79-8AD8-6E4155170883}"/>
              </a:ext>
            </a:extLst>
          </p:cNvPr>
          <p:cNvCxnSpPr>
            <a:cxnSpLocks/>
          </p:cNvCxnSpPr>
          <p:nvPr/>
        </p:nvCxnSpPr>
        <p:spPr bwMode="auto">
          <a:xfrm flipH="1">
            <a:off x="7068393" y="1270000"/>
            <a:ext cx="369872" cy="462280"/>
          </a:xfrm>
          <a:prstGeom prst="straightConnector1">
            <a:avLst/>
          </a:prstGeom>
          <a:solidFill>
            <a:schemeClr val="accent1"/>
          </a:solidFill>
          <a:ln w="9525" cap="flat" cmpd="sng" algn="ctr">
            <a:solidFill>
              <a:srgbClr val="00B050"/>
            </a:solidFill>
            <a:prstDash val="solid"/>
            <a:round/>
            <a:headEnd type="none" w="med" len="med"/>
            <a:tailEnd type="triangle"/>
          </a:ln>
          <a:effectLst/>
        </p:spPr>
      </p:cxnSp>
    </p:spTree>
    <p:extLst>
      <p:ext uri="{BB962C8B-B14F-4D97-AF65-F5344CB8AC3E}">
        <p14:creationId xmlns:p14="http://schemas.microsoft.com/office/powerpoint/2010/main" val="2955997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4AE72-55D0-43A6-9E5B-CAA74C948FE1}"/>
              </a:ext>
            </a:extLst>
          </p:cNvPr>
          <p:cNvSpPr>
            <a:spLocks noGrp="1"/>
          </p:cNvSpPr>
          <p:nvPr>
            <p:ph type="title"/>
          </p:nvPr>
        </p:nvSpPr>
        <p:spPr>
          <a:xfrm>
            <a:off x="353219" y="274638"/>
            <a:ext cx="8437562" cy="723900"/>
          </a:xfrm>
        </p:spPr>
        <p:txBody>
          <a:bodyPr/>
          <a:lstStyle/>
          <a:p>
            <a:r>
              <a:rPr lang="en-US" dirty="0"/>
              <a:t>Existing China Shock Evidence is Mixed</a:t>
            </a:r>
            <a:endParaRPr lang="en-US" sz="1400" dirty="0"/>
          </a:p>
        </p:txBody>
      </p:sp>
      <p:sp>
        <p:nvSpPr>
          <p:cNvPr id="3" name="Slide Number Placeholder 2">
            <a:extLst>
              <a:ext uri="{FF2B5EF4-FFF2-40B4-BE49-F238E27FC236}">
                <a16:creationId xmlns:a16="http://schemas.microsoft.com/office/drawing/2014/main" id="{9CC6BE3C-2437-48D6-B598-D062E5C99CC5}"/>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6</a:t>
            </a:fld>
            <a:endParaRPr lang="en-GB" dirty="0"/>
          </a:p>
        </p:txBody>
      </p:sp>
      <p:sp>
        <p:nvSpPr>
          <p:cNvPr id="8" name="TextBox 7">
            <a:extLst>
              <a:ext uri="{FF2B5EF4-FFF2-40B4-BE49-F238E27FC236}">
                <a16:creationId xmlns:a16="http://schemas.microsoft.com/office/drawing/2014/main" id="{E3B45810-84E0-427C-9199-A2D7C24C1D02}"/>
              </a:ext>
            </a:extLst>
          </p:cNvPr>
          <p:cNvSpPr txBox="1"/>
          <p:nvPr/>
        </p:nvSpPr>
        <p:spPr>
          <a:xfrm>
            <a:off x="1934544" y="2247900"/>
            <a:ext cx="2935805"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(ADH 2013)</a:t>
            </a:r>
          </a:p>
        </p:txBody>
      </p:sp>
      <p:sp>
        <p:nvSpPr>
          <p:cNvPr id="10" name="TextBox 9">
            <a:extLst>
              <a:ext uri="{FF2B5EF4-FFF2-40B4-BE49-F238E27FC236}">
                <a16:creationId xmlns:a16="http://schemas.microsoft.com/office/drawing/2014/main" id="{3031E125-EA13-4D57-B8EF-3E4CE1D17D49}"/>
              </a:ext>
            </a:extLst>
          </p:cNvPr>
          <p:cNvSpPr txBox="1"/>
          <p:nvPr/>
        </p:nvSpPr>
        <p:spPr>
          <a:xfrm>
            <a:off x="1934544" y="2787610"/>
            <a:ext cx="2935806"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(AADHP 2016)</a:t>
            </a:r>
          </a:p>
        </p:txBody>
      </p:sp>
      <p:sp>
        <p:nvSpPr>
          <p:cNvPr id="11" name="TextBox 10">
            <a:extLst>
              <a:ext uri="{FF2B5EF4-FFF2-40B4-BE49-F238E27FC236}">
                <a16:creationId xmlns:a16="http://schemas.microsoft.com/office/drawing/2014/main" id="{CEDAD22E-6C22-4CDD-B9C9-8FCD772A47B9}"/>
              </a:ext>
            </a:extLst>
          </p:cNvPr>
          <p:cNvSpPr txBox="1"/>
          <p:nvPr/>
        </p:nvSpPr>
        <p:spPr>
          <a:xfrm>
            <a:off x="1934545" y="4381538"/>
            <a:ext cx="3175582" cy="276999"/>
          </a:xfrm>
          <a:prstGeom prst="rect">
            <a:avLst/>
          </a:prstGeom>
          <a:noFill/>
        </p:spPr>
        <p:txBody>
          <a:bodyPr wrap="square" rtlCol="0">
            <a:spAutoFit/>
          </a:bodyPr>
          <a:lstStyle/>
          <a:p>
            <a:r>
              <a:rPr lang="en-US" sz="1200" b="0" u="none" dirty="0">
                <a:solidFill>
                  <a:schemeClr val="accent6"/>
                </a:solidFill>
                <a:latin typeface="Arial" pitchFamily="34" charset="0"/>
                <a:cs typeface="Arial" pitchFamily="34" charset="0"/>
              </a:rPr>
              <a:t>0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(ADH 2013)</a:t>
            </a:r>
          </a:p>
        </p:txBody>
      </p:sp>
      <p:sp>
        <p:nvSpPr>
          <p:cNvPr id="12" name="TextBox 11">
            <a:extLst>
              <a:ext uri="{FF2B5EF4-FFF2-40B4-BE49-F238E27FC236}">
                <a16:creationId xmlns:a16="http://schemas.microsoft.com/office/drawing/2014/main" id="{5DDA92C6-A9D6-4A26-BFC5-FDC3E06E7647}"/>
              </a:ext>
            </a:extLst>
          </p:cNvPr>
          <p:cNvSpPr txBox="1"/>
          <p:nvPr/>
        </p:nvSpPr>
        <p:spPr>
          <a:xfrm>
            <a:off x="1934544" y="4665789"/>
            <a:ext cx="3369131"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low-skill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(BHKL 2016)</a:t>
            </a:r>
          </a:p>
        </p:txBody>
      </p:sp>
      <p:sp>
        <p:nvSpPr>
          <p:cNvPr id="14" name="TextBox 13">
            <a:extLst>
              <a:ext uri="{FF2B5EF4-FFF2-40B4-BE49-F238E27FC236}">
                <a16:creationId xmlns:a16="http://schemas.microsoft.com/office/drawing/2014/main" id="{2B47E3AA-1298-460B-98AD-43FFEFFEEADE}"/>
              </a:ext>
            </a:extLst>
          </p:cNvPr>
          <p:cNvSpPr txBox="1"/>
          <p:nvPr/>
        </p:nvSpPr>
        <p:spPr>
          <a:xfrm>
            <a:off x="1934544" y="5192834"/>
            <a:ext cx="3590111"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(ADHS 2014)</a:t>
            </a:r>
          </a:p>
        </p:txBody>
      </p:sp>
      <p:sp>
        <p:nvSpPr>
          <p:cNvPr id="15" name="TextBox 14">
            <a:extLst>
              <a:ext uri="{FF2B5EF4-FFF2-40B4-BE49-F238E27FC236}">
                <a16:creationId xmlns:a16="http://schemas.microsoft.com/office/drawing/2014/main" id="{49E4BF1C-15EF-433F-A6DA-A3D0E19CC97A}"/>
              </a:ext>
            </a:extLst>
          </p:cNvPr>
          <p:cNvSpPr txBox="1"/>
          <p:nvPr/>
        </p:nvSpPr>
        <p:spPr>
          <a:xfrm>
            <a:off x="1934544" y="4942788"/>
            <a:ext cx="3369131" cy="276999"/>
          </a:xfrm>
          <a:prstGeom prst="rect">
            <a:avLst/>
          </a:prstGeom>
          <a:noFill/>
        </p:spPr>
        <p:txBody>
          <a:bodyPr wrap="square" rtlCol="0">
            <a:spAutoFit/>
          </a:bodyPr>
          <a:lstStyle/>
          <a:p>
            <a:r>
              <a:rPr lang="en-US" sz="1200" b="0" u="none" dirty="0">
                <a:solidFill>
                  <a:schemeClr val="accent6"/>
                </a:solidFill>
                <a:latin typeface="Wingdings 3" panose="05040102010807070707" pitchFamily="18" charset="2"/>
                <a:cs typeface="Arial" pitchFamily="34" charset="0"/>
              </a:rPr>
              <a:t>h</a:t>
            </a:r>
            <a:r>
              <a:rPr lang="en-US" sz="1200" b="0" u="none" dirty="0">
                <a:solidFill>
                  <a:schemeClr val="accent6"/>
                </a:solidFill>
                <a:latin typeface="Arial" pitchFamily="34" charset="0"/>
                <a:cs typeface="Arial" pitchFamily="34" charset="0"/>
              </a:rPr>
              <a:t> high-skill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(BHKL 2016)</a:t>
            </a:r>
          </a:p>
        </p:txBody>
      </p:sp>
      <p:sp>
        <p:nvSpPr>
          <p:cNvPr id="16" name="TextBox 15">
            <a:extLst>
              <a:ext uri="{FF2B5EF4-FFF2-40B4-BE49-F238E27FC236}">
                <a16:creationId xmlns:a16="http://schemas.microsoft.com/office/drawing/2014/main" id="{D094921D-EEB0-4834-BA9C-724560A8A22E}"/>
              </a:ext>
            </a:extLst>
          </p:cNvPr>
          <p:cNvSpPr txBox="1"/>
          <p:nvPr/>
        </p:nvSpPr>
        <p:spPr>
          <a:xfrm>
            <a:off x="5310341" y="2247900"/>
            <a:ext cx="3175582" cy="276999"/>
          </a:xfrm>
          <a:prstGeom prst="rect">
            <a:avLst/>
          </a:prstGeom>
          <a:noFill/>
        </p:spPr>
        <p:txBody>
          <a:bodyPr wrap="square" rtlCol="0">
            <a:spAutoFit/>
          </a:bodyPr>
          <a:lstStyle/>
          <a:p>
            <a:r>
              <a:rPr lang="en-US" sz="1200" b="0" u="none" dirty="0">
                <a:solidFill>
                  <a:schemeClr val="accent6"/>
                </a:solidFill>
                <a:latin typeface="Arial" pitchFamily="34" charset="0"/>
                <a:cs typeface="Arial" pitchFamily="34" charset="0"/>
              </a:rPr>
              <a:t>0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(ADH 2013)</a:t>
            </a:r>
          </a:p>
        </p:txBody>
      </p:sp>
      <p:sp>
        <p:nvSpPr>
          <p:cNvPr id="17" name="TextBox 16">
            <a:extLst>
              <a:ext uri="{FF2B5EF4-FFF2-40B4-BE49-F238E27FC236}">
                <a16:creationId xmlns:a16="http://schemas.microsoft.com/office/drawing/2014/main" id="{29BEF45D-646B-4043-9ECF-20711031838B}"/>
              </a:ext>
            </a:extLst>
          </p:cNvPr>
          <p:cNvSpPr txBox="1"/>
          <p:nvPr/>
        </p:nvSpPr>
        <p:spPr>
          <a:xfrm>
            <a:off x="5306275" y="2515295"/>
            <a:ext cx="3369131" cy="276999"/>
          </a:xfrm>
          <a:prstGeom prst="rect">
            <a:avLst/>
          </a:prstGeom>
          <a:noFill/>
        </p:spPr>
        <p:txBody>
          <a:bodyPr wrap="square" rtlCol="0">
            <a:spAutoFit/>
          </a:bodyPr>
          <a:lstStyle/>
          <a:p>
            <a:r>
              <a:rPr lang="en-US" sz="1200" b="0" u="none" dirty="0">
                <a:solidFill>
                  <a:schemeClr val="accent6"/>
                </a:solidFill>
                <a:latin typeface="Wingdings 3" panose="05040102010807070707" pitchFamily="18" charset="2"/>
                <a:cs typeface="Arial" pitchFamily="34" charset="0"/>
              </a:rPr>
              <a:t>h</a:t>
            </a:r>
            <a:r>
              <a:rPr lang="en-US" sz="1200" b="0" u="none" dirty="0">
                <a:solidFill>
                  <a:schemeClr val="accent6"/>
                </a:solidFill>
                <a:latin typeface="Arial" pitchFamily="34" charset="0"/>
                <a:cs typeface="Arial" pitchFamily="34" charset="0"/>
              </a:rPr>
              <a:t> high-skill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(BHKL 2016)</a:t>
            </a:r>
          </a:p>
        </p:txBody>
      </p:sp>
      <p:sp>
        <p:nvSpPr>
          <p:cNvPr id="18" name="TextBox 17">
            <a:extLst>
              <a:ext uri="{FF2B5EF4-FFF2-40B4-BE49-F238E27FC236}">
                <a16:creationId xmlns:a16="http://schemas.microsoft.com/office/drawing/2014/main" id="{BA7CFEF4-0E24-48C1-B810-8EE08DAA963C}"/>
              </a:ext>
            </a:extLst>
          </p:cNvPr>
          <p:cNvSpPr txBox="1"/>
          <p:nvPr/>
        </p:nvSpPr>
        <p:spPr>
          <a:xfrm>
            <a:off x="5306275" y="2787611"/>
            <a:ext cx="2935806"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(AADHP 2016)</a:t>
            </a:r>
          </a:p>
        </p:txBody>
      </p:sp>
      <p:sp>
        <p:nvSpPr>
          <p:cNvPr id="19" name="TextBox 18">
            <a:extLst>
              <a:ext uri="{FF2B5EF4-FFF2-40B4-BE49-F238E27FC236}">
                <a16:creationId xmlns:a16="http://schemas.microsoft.com/office/drawing/2014/main" id="{BC06C223-5217-4AAD-9413-89DC62ABB543}"/>
              </a:ext>
            </a:extLst>
          </p:cNvPr>
          <p:cNvSpPr txBox="1"/>
          <p:nvPr/>
        </p:nvSpPr>
        <p:spPr>
          <a:xfrm>
            <a:off x="5310341" y="4381538"/>
            <a:ext cx="3175582"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(ADH 2013)</a:t>
            </a:r>
          </a:p>
        </p:txBody>
      </p:sp>
      <p:sp>
        <p:nvSpPr>
          <p:cNvPr id="20" name="TextBox 19">
            <a:extLst>
              <a:ext uri="{FF2B5EF4-FFF2-40B4-BE49-F238E27FC236}">
                <a16:creationId xmlns:a16="http://schemas.microsoft.com/office/drawing/2014/main" id="{F349BA18-1E46-4A76-A770-8D8BFA2632FF}"/>
              </a:ext>
            </a:extLst>
          </p:cNvPr>
          <p:cNvSpPr txBox="1"/>
          <p:nvPr/>
        </p:nvSpPr>
        <p:spPr>
          <a:xfrm>
            <a:off x="5306276" y="4656668"/>
            <a:ext cx="3369131"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low-skill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(BHKL 2016)</a:t>
            </a:r>
          </a:p>
        </p:txBody>
      </p:sp>
      <p:sp>
        <p:nvSpPr>
          <p:cNvPr id="22" name="TextBox 21">
            <a:extLst>
              <a:ext uri="{FF2B5EF4-FFF2-40B4-BE49-F238E27FC236}">
                <a16:creationId xmlns:a16="http://schemas.microsoft.com/office/drawing/2014/main" id="{EC3498AC-8AA5-40DB-9A78-37DB0DC679D5}"/>
              </a:ext>
            </a:extLst>
          </p:cNvPr>
          <p:cNvSpPr txBox="1"/>
          <p:nvPr/>
        </p:nvSpPr>
        <p:spPr>
          <a:xfrm>
            <a:off x="5306276" y="4933667"/>
            <a:ext cx="3369131" cy="276999"/>
          </a:xfrm>
          <a:prstGeom prst="rect">
            <a:avLst/>
          </a:prstGeom>
          <a:noFill/>
        </p:spPr>
        <p:txBody>
          <a:bodyPr wrap="square" rtlCol="0">
            <a:spAutoFit/>
          </a:bodyPr>
          <a:lstStyle/>
          <a:p>
            <a:r>
              <a:rPr lang="en-US" sz="1200" b="0" u="none" dirty="0">
                <a:solidFill>
                  <a:schemeClr val="accent6"/>
                </a:solidFill>
                <a:latin typeface="Wingdings 3" panose="05040102010807070707" pitchFamily="18" charset="2"/>
                <a:cs typeface="Arial" pitchFamily="34" charset="0"/>
              </a:rPr>
              <a:t>h</a:t>
            </a:r>
            <a:r>
              <a:rPr lang="en-US" sz="1200" b="0" u="none" dirty="0">
                <a:solidFill>
                  <a:schemeClr val="accent6"/>
                </a:solidFill>
                <a:latin typeface="Arial" pitchFamily="34" charset="0"/>
                <a:cs typeface="Arial" pitchFamily="34" charset="0"/>
              </a:rPr>
              <a:t> high-skill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(BHKL 2016)</a:t>
            </a:r>
          </a:p>
        </p:txBody>
      </p:sp>
      <p:sp>
        <p:nvSpPr>
          <p:cNvPr id="23" name="TextBox 22">
            <a:extLst>
              <a:ext uri="{FF2B5EF4-FFF2-40B4-BE49-F238E27FC236}">
                <a16:creationId xmlns:a16="http://schemas.microsoft.com/office/drawing/2014/main" id="{4B2D3379-EA84-4BE9-919E-5EBF1A9ABD56}"/>
              </a:ext>
            </a:extLst>
          </p:cNvPr>
          <p:cNvSpPr txBox="1"/>
          <p:nvPr/>
        </p:nvSpPr>
        <p:spPr>
          <a:xfrm>
            <a:off x="1934545" y="2510612"/>
            <a:ext cx="2935804" cy="281682"/>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(BHKL 2019)</a:t>
            </a:r>
          </a:p>
        </p:txBody>
      </p:sp>
      <p:sp>
        <p:nvSpPr>
          <p:cNvPr id="24" name="TextBox 23">
            <a:extLst>
              <a:ext uri="{FF2B5EF4-FFF2-40B4-BE49-F238E27FC236}">
                <a16:creationId xmlns:a16="http://schemas.microsoft.com/office/drawing/2014/main" id="{8F5CB01D-BF64-40B0-820D-CAE9CEA657CA}"/>
              </a:ext>
            </a:extLst>
          </p:cNvPr>
          <p:cNvSpPr txBox="1"/>
          <p:nvPr/>
        </p:nvSpPr>
        <p:spPr>
          <a:xfrm>
            <a:off x="1457129" y="1779814"/>
            <a:ext cx="3352800" cy="369332"/>
          </a:xfrm>
          <a:prstGeom prst="rect">
            <a:avLst/>
          </a:prstGeom>
          <a:noFill/>
        </p:spPr>
        <p:txBody>
          <a:bodyPr wrap="square" rtlCol="0">
            <a:spAutoFit/>
          </a:bodyPr>
          <a:lstStyle/>
          <a:p>
            <a:pPr algn="ctr"/>
            <a:r>
              <a:rPr lang="en-US" sz="1800" b="0" dirty="0">
                <a:latin typeface="Arial" pitchFamily="34" charset="0"/>
                <a:cs typeface="Arial" pitchFamily="34" charset="0"/>
              </a:rPr>
              <a:t>Manufacturing</a:t>
            </a:r>
          </a:p>
        </p:txBody>
      </p:sp>
      <p:sp>
        <p:nvSpPr>
          <p:cNvPr id="25" name="TextBox 24">
            <a:extLst>
              <a:ext uri="{FF2B5EF4-FFF2-40B4-BE49-F238E27FC236}">
                <a16:creationId xmlns:a16="http://schemas.microsoft.com/office/drawing/2014/main" id="{74E40ED2-0B5D-4DF5-916B-79B486341144}"/>
              </a:ext>
            </a:extLst>
          </p:cNvPr>
          <p:cNvSpPr txBox="1"/>
          <p:nvPr/>
        </p:nvSpPr>
        <p:spPr>
          <a:xfrm>
            <a:off x="4969164" y="1784952"/>
            <a:ext cx="3321858" cy="369332"/>
          </a:xfrm>
          <a:prstGeom prst="rect">
            <a:avLst/>
          </a:prstGeom>
          <a:noFill/>
        </p:spPr>
        <p:txBody>
          <a:bodyPr wrap="square" rtlCol="0">
            <a:spAutoFit/>
          </a:bodyPr>
          <a:lstStyle/>
          <a:p>
            <a:pPr algn="ctr"/>
            <a:r>
              <a:rPr lang="en-US" sz="1800" b="0" dirty="0">
                <a:latin typeface="Arial" pitchFamily="34" charset="0"/>
                <a:cs typeface="Arial" pitchFamily="34" charset="0"/>
              </a:rPr>
              <a:t>Non-Manufacturing</a:t>
            </a:r>
          </a:p>
        </p:txBody>
      </p:sp>
      <p:sp>
        <p:nvSpPr>
          <p:cNvPr id="26" name="TextBox 25">
            <a:extLst>
              <a:ext uri="{FF2B5EF4-FFF2-40B4-BE49-F238E27FC236}">
                <a16:creationId xmlns:a16="http://schemas.microsoft.com/office/drawing/2014/main" id="{CABB943B-0756-4720-962E-A027052DE386}"/>
              </a:ext>
            </a:extLst>
          </p:cNvPr>
          <p:cNvSpPr txBox="1"/>
          <p:nvPr/>
        </p:nvSpPr>
        <p:spPr>
          <a:xfrm>
            <a:off x="-146431" y="2440117"/>
            <a:ext cx="1970833" cy="369332"/>
          </a:xfrm>
          <a:prstGeom prst="rect">
            <a:avLst/>
          </a:prstGeom>
          <a:noFill/>
        </p:spPr>
        <p:txBody>
          <a:bodyPr wrap="square" rtlCol="0">
            <a:spAutoFit/>
          </a:bodyPr>
          <a:lstStyle/>
          <a:p>
            <a:pPr algn="r"/>
            <a:r>
              <a:rPr lang="en-US" sz="1800" b="0" dirty="0">
                <a:latin typeface="Arial" pitchFamily="34" charset="0"/>
                <a:cs typeface="Arial" pitchFamily="34" charset="0"/>
              </a:rPr>
              <a:t>Employment</a:t>
            </a:r>
          </a:p>
        </p:txBody>
      </p:sp>
      <p:sp>
        <p:nvSpPr>
          <p:cNvPr id="27" name="TextBox 26">
            <a:extLst>
              <a:ext uri="{FF2B5EF4-FFF2-40B4-BE49-F238E27FC236}">
                <a16:creationId xmlns:a16="http://schemas.microsoft.com/office/drawing/2014/main" id="{A95B05B2-76BE-499C-A565-7DEF35F7DE8B}"/>
              </a:ext>
            </a:extLst>
          </p:cNvPr>
          <p:cNvSpPr txBox="1"/>
          <p:nvPr/>
        </p:nvSpPr>
        <p:spPr>
          <a:xfrm>
            <a:off x="-146432" y="4702834"/>
            <a:ext cx="1970833" cy="369332"/>
          </a:xfrm>
          <a:prstGeom prst="rect">
            <a:avLst/>
          </a:prstGeom>
          <a:noFill/>
        </p:spPr>
        <p:txBody>
          <a:bodyPr wrap="square" rtlCol="0">
            <a:spAutoFit/>
          </a:bodyPr>
          <a:lstStyle/>
          <a:p>
            <a:pPr algn="r"/>
            <a:r>
              <a:rPr lang="en-US" sz="1800" b="0" dirty="0">
                <a:latin typeface="Arial" pitchFamily="34" charset="0"/>
                <a:cs typeface="Arial" pitchFamily="34" charset="0"/>
              </a:rPr>
              <a:t>Wages</a:t>
            </a:r>
          </a:p>
        </p:txBody>
      </p:sp>
      <p:sp>
        <p:nvSpPr>
          <p:cNvPr id="29" name="TextBox 28">
            <a:extLst>
              <a:ext uri="{FF2B5EF4-FFF2-40B4-BE49-F238E27FC236}">
                <a16:creationId xmlns:a16="http://schemas.microsoft.com/office/drawing/2014/main" id="{D9A4D59A-A41B-428A-90B9-B845C7F56F4C}"/>
              </a:ext>
            </a:extLst>
          </p:cNvPr>
          <p:cNvSpPr txBox="1"/>
          <p:nvPr/>
        </p:nvSpPr>
        <p:spPr>
          <a:xfrm>
            <a:off x="1929909" y="3359543"/>
            <a:ext cx="2935804"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(PS 2016)</a:t>
            </a:r>
          </a:p>
        </p:txBody>
      </p:sp>
      <p:sp>
        <p:nvSpPr>
          <p:cNvPr id="30" name="TextBox 29">
            <a:extLst>
              <a:ext uri="{FF2B5EF4-FFF2-40B4-BE49-F238E27FC236}">
                <a16:creationId xmlns:a16="http://schemas.microsoft.com/office/drawing/2014/main" id="{998E83C0-E211-4B55-B721-FC47307A25BE}"/>
              </a:ext>
            </a:extLst>
          </p:cNvPr>
          <p:cNvSpPr txBox="1"/>
          <p:nvPr/>
        </p:nvSpPr>
        <p:spPr>
          <a:xfrm>
            <a:off x="1934544" y="3071807"/>
            <a:ext cx="2935806"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(AADHP 2016)</a:t>
            </a:r>
          </a:p>
        </p:txBody>
      </p:sp>
      <p:sp>
        <p:nvSpPr>
          <p:cNvPr id="31" name="TextBox 30">
            <a:extLst>
              <a:ext uri="{FF2B5EF4-FFF2-40B4-BE49-F238E27FC236}">
                <a16:creationId xmlns:a16="http://schemas.microsoft.com/office/drawing/2014/main" id="{AFFD7BAB-0EF2-42B6-A847-46A2D5C198E1}"/>
              </a:ext>
            </a:extLst>
          </p:cNvPr>
          <p:cNvSpPr txBox="1"/>
          <p:nvPr/>
        </p:nvSpPr>
        <p:spPr>
          <a:xfrm>
            <a:off x="5306275" y="3071808"/>
            <a:ext cx="2935806"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(AADHP 2016)</a:t>
            </a:r>
          </a:p>
        </p:txBody>
      </p:sp>
    </p:spTree>
    <p:extLst>
      <p:ext uri="{BB962C8B-B14F-4D97-AF65-F5344CB8AC3E}">
        <p14:creationId xmlns:p14="http://schemas.microsoft.com/office/powerpoint/2010/main" val="180796606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1F7CC-353E-D243-DE33-7858632F6064}"/>
              </a:ext>
            </a:extLst>
          </p:cNvPr>
          <p:cNvSpPr>
            <a:spLocks noGrp="1"/>
          </p:cNvSpPr>
          <p:nvPr>
            <p:ph type="title"/>
          </p:nvPr>
        </p:nvSpPr>
        <p:spPr/>
        <p:txBody>
          <a:bodyPr/>
          <a:lstStyle/>
          <a:p>
            <a:r>
              <a:rPr lang="en-US" dirty="0"/>
              <a:t>Results by Sample and Earnings Transformation</a:t>
            </a:r>
          </a:p>
        </p:txBody>
      </p:sp>
      <p:sp>
        <p:nvSpPr>
          <p:cNvPr id="3" name="Slide Number Placeholder 2">
            <a:extLst>
              <a:ext uri="{FF2B5EF4-FFF2-40B4-BE49-F238E27FC236}">
                <a16:creationId xmlns:a16="http://schemas.microsoft.com/office/drawing/2014/main" id="{F87E9454-CCD1-25E6-A79B-BA27D723459A}"/>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60</a:t>
            </a:fld>
            <a:endParaRPr lang="en-GB" dirty="0"/>
          </a:p>
        </p:txBody>
      </p:sp>
      <p:pic>
        <p:nvPicPr>
          <p:cNvPr id="5" name="Picture 4">
            <a:extLst>
              <a:ext uri="{FF2B5EF4-FFF2-40B4-BE49-F238E27FC236}">
                <a16:creationId xmlns:a16="http://schemas.microsoft.com/office/drawing/2014/main" id="{C688E71C-DDF6-EF27-E37E-353A9D47F919}"/>
              </a:ext>
            </a:extLst>
          </p:cNvPr>
          <p:cNvPicPr>
            <a:picLocks noChangeAspect="1"/>
          </p:cNvPicPr>
          <p:nvPr/>
        </p:nvPicPr>
        <p:blipFill rotWithShape="1">
          <a:blip r:embed="rId2"/>
          <a:srcRect b="74254"/>
          <a:stretch/>
        </p:blipFill>
        <p:spPr>
          <a:xfrm>
            <a:off x="1284853" y="809183"/>
            <a:ext cx="6574293" cy="1989897"/>
          </a:xfrm>
          <a:prstGeom prst="rect">
            <a:avLst/>
          </a:prstGeom>
        </p:spPr>
      </p:pic>
      <p:sp>
        <p:nvSpPr>
          <p:cNvPr id="8" name="Oval 7">
            <a:extLst>
              <a:ext uri="{FF2B5EF4-FFF2-40B4-BE49-F238E27FC236}">
                <a16:creationId xmlns:a16="http://schemas.microsoft.com/office/drawing/2014/main" id="{B365C1FC-B8DC-8BE6-09BB-F1931E1E0BC1}"/>
              </a:ext>
            </a:extLst>
          </p:cNvPr>
          <p:cNvSpPr/>
          <p:nvPr/>
        </p:nvSpPr>
        <p:spPr bwMode="auto">
          <a:xfrm>
            <a:off x="2703443" y="1351722"/>
            <a:ext cx="898498" cy="1129085"/>
          </a:xfrm>
          <a:prstGeom prst="ellipse">
            <a:avLst/>
          </a:prstGeom>
          <a:noFill/>
          <a:ln w="28575" cap="flat" cmpd="sng" algn="ctr">
            <a:solidFill>
              <a:srgbClr val="00B05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000" b="1" i="0" u="sng" strike="noStrike" cap="none" normalizeH="0" baseline="0">
              <a:ln>
                <a:noFill/>
              </a:ln>
              <a:solidFill>
                <a:schemeClr val="tx1"/>
              </a:solidFill>
              <a:effectLst/>
              <a:latin typeface="Tahoma" charset="0"/>
            </a:endParaRPr>
          </a:p>
        </p:txBody>
      </p:sp>
      <p:sp>
        <p:nvSpPr>
          <p:cNvPr id="9" name="TextBox 8">
            <a:extLst>
              <a:ext uri="{FF2B5EF4-FFF2-40B4-BE49-F238E27FC236}">
                <a16:creationId xmlns:a16="http://schemas.microsoft.com/office/drawing/2014/main" id="{9D18CB3A-EE1A-0472-3770-B92F878806B5}"/>
              </a:ext>
            </a:extLst>
          </p:cNvPr>
          <p:cNvSpPr txBox="1"/>
          <p:nvPr/>
        </p:nvSpPr>
        <p:spPr>
          <a:xfrm>
            <a:off x="7438265" y="1087121"/>
            <a:ext cx="1646997" cy="1446550"/>
          </a:xfrm>
          <a:prstGeom prst="rect">
            <a:avLst/>
          </a:prstGeom>
          <a:solidFill>
            <a:schemeClr val="bg1"/>
          </a:solidFill>
        </p:spPr>
        <p:txBody>
          <a:bodyPr wrap="square" rtlCol="0">
            <a:spAutoFit/>
          </a:bodyPr>
          <a:lstStyle/>
          <a:p>
            <a:r>
              <a:rPr lang="en-US" sz="1100" b="0" u="none" dirty="0">
                <a:solidFill>
                  <a:srgbClr val="00B050"/>
                </a:solidFill>
                <a:latin typeface="Arial" pitchFamily="34" charset="0"/>
                <a:cs typeface="Arial" pitchFamily="34" charset="0"/>
              </a:rPr>
              <a:t>For M workers, the primary impact is along the intensive margin: lower earnings but no difference in remaining </a:t>
            </a:r>
            <a:r>
              <a:rPr lang="en-US" sz="1100" b="0" u="none" dirty="0" err="1">
                <a:solidFill>
                  <a:srgbClr val="00B050"/>
                </a:solidFill>
                <a:latin typeface="Arial" pitchFamily="34" charset="0"/>
                <a:cs typeface="Arial" pitchFamily="34" charset="0"/>
              </a:rPr>
              <a:t>emplpyed</a:t>
            </a:r>
            <a:r>
              <a:rPr lang="en-US" sz="1100" b="0" u="none" dirty="0">
                <a:solidFill>
                  <a:srgbClr val="00B050"/>
                </a:solidFill>
                <a:latin typeface="Arial" pitchFamily="34" charset="0"/>
                <a:cs typeface="Arial" pitchFamily="34" charset="0"/>
              </a:rPr>
              <a:t>. </a:t>
            </a:r>
          </a:p>
          <a:p>
            <a:endParaRPr lang="en-US" sz="1100" b="0" u="none" dirty="0">
              <a:solidFill>
                <a:srgbClr val="00B050"/>
              </a:solidFill>
              <a:latin typeface="Arial" pitchFamily="34" charset="0"/>
              <a:cs typeface="Arial" pitchFamily="34" charset="0"/>
            </a:endParaRPr>
          </a:p>
          <a:p>
            <a:r>
              <a:rPr lang="en-US" sz="1100" b="0" u="none" dirty="0">
                <a:solidFill>
                  <a:srgbClr val="00B050"/>
                </a:solidFill>
                <a:latin typeface="Arial" pitchFamily="34" charset="0"/>
                <a:cs typeface="Arial" pitchFamily="34" charset="0"/>
              </a:rPr>
              <a:t>Unions?</a:t>
            </a:r>
          </a:p>
        </p:txBody>
      </p:sp>
      <p:cxnSp>
        <p:nvCxnSpPr>
          <p:cNvPr id="11" name="Straight Arrow Connector 10">
            <a:extLst>
              <a:ext uri="{FF2B5EF4-FFF2-40B4-BE49-F238E27FC236}">
                <a16:creationId xmlns:a16="http://schemas.microsoft.com/office/drawing/2014/main" id="{670A3500-74AF-E164-1918-045D9E0E74A2}"/>
              </a:ext>
            </a:extLst>
          </p:cNvPr>
          <p:cNvCxnSpPr>
            <a:cxnSpLocks/>
          </p:cNvCxnSpPr>
          <p:nvPr/>
        </p:nvCxnSpPr>
        <p:spPr bwMode="auto">
          <a:xfrm flipH="1">
            <a:off x="4771928" y="1270000"/>
            <a:ext cx="2666337" cy="646264"/>
          </a:xfrm>
          <a:prstGeom prst="straightConnector1">
            <a:avLst/>
          </a:prstGeom>
          <a:solidFill>
            <a:schemeClr val="accent1"/>
          </a:solidFill>
          <a:ln w="9525" cap="flat" cmpd="sng" algn="ctr">
            <a:solidFill>
              <a:srgbClr val="00B050"/>
            </a:solidFill>
            <a:prstDash val="solid"/>
            <a:round/>
            <a:headEnd type="none" w="med" len="med"/>
            <a:tailEnd type="triangle"/>
          </a:ln>
          <a:effectLst/>
        </p:spPr>
      </p:cxnSp>
      <p:cxnSp>
        <p:nvCxnSpPr>
          <p:cNvPr id="16" name="Straight Arrow Connector 15">
            <a:extLst>
              <a:ext uri="{FF2B5EF4-FFF2-40B4-BE49-F238E27FC236}">
                <a16:creationId xmlns:a16="http://schemas.microsoft.com/office/drawing/2014/main" id="{2EADBE10-3594-4F79-8AD8-6E4155170883}"/>
              </a:ext>
            </a:extLst>
          </p:cNvPr>
          <p:cNvCxnSpPr>
            <a:cxnSpLocks/>
          </p:cNvCxnSpPr>
          <p:nvPr/>
        </p:nvCxnSpPr>
        <p:spPr bwMode="auto">
          <a:xfrm flipH="1">
            <a:off x="7068393" y="1270000"/>
            <a:ext cx="369872" cy="462280"/>
          </a:xfrm>
          <a:prstGeom prst="straightConnector1">
            <a:avLst/>
          </a:prstGeom>
          <a:solidFill>
            <a:schemeClr val="accent1"/>
          </a:solidFill>
          <a:ln w="9525" cap="flat" cmpd="sng" algn="ctr">
            <a:solidFill>
              <a:srgbClr val="00B050"/>
            </a:solidFill>
            <a:prstDash val="solid"/>
            <a:round/>
            <a:headEnd type="none" w="med" len="med"/>
            <a:tailEnd type="triangle"/>
          </a:ln>
          <a:effectLst/>
        </p:spPr>
      </p:cxnSp>
    </p:spTree>
    <p:extLst>
      <p:ext uri="{BB962C8B-B14F-4D97-AF65-F5344CB8AC3E}">
        <p14:creationId xmlns:p14="http://schemas.microsoft.com/office/powerpoint/2010/main" val="1815786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1F7CC-353E-D243-DE33-7858632F6064}"/>
              </a:ext>
            </a:extLst>
          </p:cNvPr>
          <p:cNvSpPr>
            <a:spLocks noGrp="1"/>
          </p:cNvSpPr>
          <p:nvPr>
            <p:ph type="title"/>
          </p:nvPr>
        </p:nvSpPr>
        <p:spPr/>
        <p:txBody>
          <a:bodyPr/>
          <a:lstStyle/>
          <a:p>
            <a:r>
              <a:rPr lang="en-US" dirty="0"/>
              <a:t>Results by Sample and Earnings Transformation</a:t>
            </a:r>
          </a:p>
        </p:txBody>
      </p:sp>
      <p:sp>
        <p:nvSpPr>
          <p:cNvPr id="3" name="Slide Number Placeholder 2">
            <a:extLst>
              <a:ext uri="{FF2B5EF4-FFF2-40B4-BE49-F238E27FC236}">
                <a16:creationId xmlns:a16="http://schemas.microsoft.com/office/drawing/2014/main" id="{F87E9454-CCD1-25E6-A79B-BA27D723459A}"/>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61</a:t>
            </a:fld>
            <a:endParaRPr lang="en-GB" dirty="0"/>
          </a:p>
        </p:txBody>
      </p:sp>
      <p:pic>
        <p:nvPicPr>
          <p:cNvPr id="5" name="Picture 4">
            <a:extLst>
              <a:ext uri="{FF2B5EF4-FFF2-40B4-BE49-F238E27FC236}">
                <a16:creationId xmlns:a16="http://schemas.microsoft.com/office/drawing/2014/main" id="{C688E71C-DDF6-EF27-E37E-353A9D47F919}"/>
              </a:ext>
            </a:extLst>
          </p:cNvPr>
          <p:cNvPicPr>
            <a:picLocks noChangeAspect="1"/>
          </p:cNvPicPr>
          <p:nvPr/>
        </p:nvPicPr>
        <p:blipFill rotWithShape="1">
          <a:blip r:embed="rId2"/>
          <a:srcRect b="48095"/>
          <a:stretch/>
        </p:blipFill>
        <p:spPr>
          <a:xfrm>
            <a:off x="1284853" y="809183"/>
            <a:ext cx="6574293" cy="4011737"/>
          </a:xfrm>
          <a:prstGeom prst="rect">
            <a:avLst/>
          </a:prstGeom>
        </p:spPr>
      </p:pic>
      <p:sp>
        <p:nvSpPr>
          <p:cNvPr id="8" name="Oval 7">
            <a:extLst>
              <a:ext uri="{FF2B5EF4-FFF2-40B4-BE49-F238E27FC236}">
                <a16:creationId xmlns:a16="http://schemas.microsoft.com/office/drawing/2014/main" id="{B365C1FC-B8DC-8BE6-09BB-F1931E1E0BC1}"/>
              </a:ext>
            </a:extLst>
          </p:cNvPr>
          <p:cNvSpPr/>
          <p:nvPr/>
        </p:nvSpPr>
        <p:spPr bwMode="auto">
          <a:xfrm>
            <a:off x="2703443" y="1351722"/>
            <a:ext cx="898498" cy="1129085"/>
          </a:xfrm>
          <a:prstGeom prst="ellipse">
            <a:avLst/>
          </a:prstGeom>
          <a:noFill/>
          <a:ln w="28575" cap="flat" cmpd="sng" algn="ctr">
            <a:solidFill>
              <a:schemeClr val="bg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000" b="1" i="0" u="sng" strike="noStrike" cap="none" normalizeH="0" baseline="0">
              <a:ln>
                <a:noFill/>
              </a:ln>
              <a:solidFill>
                <a:schemeClr val="tx1"/>
              </a:solidFill>
              <a:effectLst/>
              <a:latin typeface="Tahoma" charset="0"/>
            </a:endParaRPr>
          </a:p>
        </p:txBody>
      </p:sp>
      <p:sp>
        <p:nvSpPr>
          <p:cNvPr id="9" name="TextBox 8">
            <a:extLst>
              <a:ext uri="{FF2B5EF4-FFF2-40B4-BE49-F238E27FC236}">
                <a16:creationId xmlns:a16="http://schemas.microsoft.com/office/drawing/2014/main" id="{9D18CB3A-EE1A-0472-3770-B92F878806B5}"/>
              </a:ext>
            </a:extLst>
          </p:cNvPr>
          <p:cNvSpPr txBox="1"/>
          <p:nvPr/>
        </p:nvSpPr>
        <p:spPr>
          <a:xfrm>
            <a:off x="7438265" y="1087121"/>
            <a:ext cx="1646997" cy="1446550"/>
          </a:xfrm>
          <a:prstGeom prst="rect">
            <a:avLst/>
          </a:prstGeom>
          <a:solidFill>
            <a:schemeClr val="bg1"/>
          </a:solidFill>
        </p:spPr>
        <p:txBody>
          <a:bodyPr wrap="square" rtlCol="0">
            <a:spAutoFit/>
          </a:bodyPr>
          <a:lstStyle/>
          <a:p>
            <a:r>
              <a:rPr lang="en-US" sz="1100" b="0" u="none" dirty="0">
                <a:solidFill>
                  <a:schemeClr val="bg2"/>
                </a:solidFill>
                <a:latin typeface="Arial" pitchFamily="34" charset="0"/>
                <a:cs typeface="Arial" pitchFamily="34" charset="0"/>
              </a:rPr>
              <a:t>For M workers, the primary impact is along the intensive margin: lower earnings but no difference in remaining employed. </a:t>
            </a:r>
          </a:p>
          <a:p>
            <a:endParaRPr lang="en-US" sz="1100" b="0" u="none" dirty="0">
              <a:solidFill>
                <a:schemeClr val="bg2"/>
              </a:solidFill>
              <a:latin typeface="Arial" pitchFamily="34" charset="0"/>
              <a:cs typeface="Arial" pitchFamily="34" charset="0"/>
            </a:endParaRPr>
          </a:p>
          <a:p>
            <a:r>
              <a:rPr lang="en-US" sz="1100" b="0" u="none" dirty="0">
                <a:solidFill>
                  <a:schemeClr val="bg2"/>
                </a:solidFill>
                <a:latin typeface="Arial" pitchFamily="34" charset="0"/>
                <a:cs typeface="Arial" pitchFamily="34" charset="0"/>
              </a:rPr>
              <a:t>Unions?</a:t>
            </a:r>
          </a:p>
        </p:txBody>
      </p:sp>
      <p:cxnSp>
        <p:nvCxnSpPr>
          <p:cNvPr id="11" name="Straight Arrow Connector 10">
            <a:extLst>
              <a:ext uri="{FF2B5EF4-FFF2-40B4-BE49-F238E27FC236}">
                <a16:creationId xmlns:a16="http://schemas.microsoft.com/office/drawing/2014/main" id="{670A3500-74AF-E164-1918-045D9E0E74A2}"/>
              </a:ext>
            </a:extLst>
          </p:cNvPr>
          <p:cNvCxnSpPr>
            <a:cxnSpLocks/>
          </p:cNvCxnSpPr>
          <p:nvPr/>
        </p:nvCxnSpPr>
        <p:spPr bwMode="auto">
          <a:xfrm flipH="1">
            <a:off x="4771927" y="1270000"/>
            <a:ext cx="2666337" cy="646264"/>
          </a:xfrm>
          <a:prstGeom prst="straightConnector1">
            <a:avLst/>
          </a:prstGeom>
          <a:solidFill>
            <a:schemeClr val="accent1"/>
          </a:solidFill>
          <a:ln w="9525" cap="flat" cmpd="sng" algn="ctr">
            <a:solidFill>
              <a:schemeClr val="bg2"/>
            </a:solidFill>
            <a:prstDash val="solid"/>
            <a:round/>
            <a:headEnd type="none" w="med" len="med"/>
            <a:tailEnd type="triangle"/>
          </a:ln>
          <a:effectLst/>
        </p:spPr>
      </p:cxnSp>
      <p:cxnSp>
        <p:nvCxnSpPr>
          <p:cNvPr id="16" name="Straight Arrow Connector 15">
            <a:extLst>
              <a:ext uri="{FF2B5EF4-FFF2-40B4-BE49-F238E27FC236}">
                <a16:creationId xmlns:a16="http://schemas.microsoft.com/office/drawing/2014/main" id="{2EADBE10-3594-4F79-8AD8-6E4155170883}"/>
              </a:ext>
            </a:extLst>
          </p:cNvPr>
          <p:cNvCxnSpPr>
            <a:cxnSpLocks/>
          </p:cNvCxnSpPr>
          <p:nvPr/>
        </p:nvCxnSpPr>
        <p:spPr bwMode="auto">
          <a:xfrm flipH="1">
            <a:off x="7068393" y="1270000"/>
            <a:ext cx="369872" cy="462280"/>
          </a:xfrm>
          <a:prstGeom prst="straightConnector1">
            <a:avLst/>
          </a:prstGeom>
          <a:solidFill>
            <a:schemeClr val="accent1"/>
          </a:solidFill>
          <a:ln w="9525" cap="flat" cmpd="sng" algn="ctr">
            <a:solidFill>
              <a:schemeClr val="bg2"/>
            </a:solidFill>
            <a:prstDash val="solid"/>
            <a:round/>
            <a:headEnd type="none" w="med" len="med"/>
            <a:tailEnd type="triangle"/>
          </a:ln>
          <a:effectLst/>
        </p:spPr>
      </p:cxnSp>
      <p:sp>
        <p:nvSpPr>
          <p:cNvPr id="10" name="TextBox 9">
            <a:extLst>
              <a:ext uri="{FF2B5EF4-FFF2-40B4-BE49-F238E27FC236}">
                <a16:creationId xmlns:a16="http://schemas.microsoft.com/office/drawing/2014/main" id="{7A2B3EC9-9D7A-4389-B9C2-D0CABB77EF99}"/>
              </a:ext>
            </a:extLst>
          </p:cNvPr>
          <p:cNvSpPr txBox="1"/>
          <p:nvPr/>
        </p:nvSpPr>
        <p:spPr>
          <a:xfrm>
            <a:off x="7438264" y="3068216"/>
            <a:ext cx="1646997" cy="769441"/>
          </a:xfrm>
          <a:prstGeom prst="rect">
            <a:avLst/>
          </a:prstGeom>
          <a:solidFill>
            <a:schemeClr val="bg1"/>
          </a:solidFill>
        </p:spPr>
        <p:txBody>
          <a:bodyPr wrap="square" rtlCol="0">
            <a:spAutoFit/>
          </a:bodyPr>
          <a:lstStyle/>
          <a:p>
            <a:r>
              <a:rPr lang="en-US" sz="1100" b="0" u="none" dirty="0">
                <a:solidFill>
                  <a:srgbClr val="00B050"/>
                </a:solidFill>
                <a:latin typeface="Arial" pitchFamily="34" charset="0"/>
                <a:cs typeface="Arial" pitchFamily="34" charset="0"/>
              </a:rPr>
              <a:t>For NM workers, outcomes are relatively better along both margins</a:t>
            </a:r>
          </a:p>
        </p:txBody>
      </p:sp>
      <p:cxnSp>
        <p:nvCxnSpPr>
          <p:cNvPr id="12" name="Straight Arrow Connector 11">
            <a:extLst>
              <a:ext uri="{FF2B5EF4-FFF2-40B4-BE49-F238E27FC236}">
                <a16:creationId xmlns:a16="http://schemas.microsoft.com/office/drawing/2014/main" id="{C96720A9-F9C1-49D8-86F4-7261EF8110C9}"/>
              </a:ext>
            </a:extLst>
          </p:cNvPr>
          <p:cNvCxnSpPr>
            <a:cxnSpLocks/>
          </p:cNvCxnSpPr>
          <p:nvPr/>
        </p:nvCxnSpPr>
        <p:spPr bwMode="auto">
          <a:xfrm flipH="1">
            <a:off x="4771926" y="1272540"/>
            <a:ext cx="2666337" cy="646264"/>
          </a:xfrm>
          <a:prstGeom prst="straightConnector1">
            <a:avLst/>
          </a:prstGeom>
          <a:solidFill>
            <a:schemeClr val="accent1"/>
          </a:solidFill>
          <a:ln w="9525" cap="flat" cmpd="sng" algn="ctr">
            <a:solidFill>
              <a:schemeClr val="bg2"/>
            </a:solidFill>
            <a:prstDash val="solid"/>
            <a:round/>
            <a:headEnd type="none" w="med" len="med"/>
            <a:tailEnd type="triangle"/>
          </a:ln>
          <a:effectLst/>
        </p:spPr>
      </p:cxnSp>
      <p:cxnSp>
        <p:nvCxnSpPr>
          <p:cNvPr id="13" name="Straight Arrow Connector 12">
            <a:extLst>
              <a:ext uri="{FF2B5EF4-FFF2-40B4-BE49-F238E27FC236}">
                <a16:creationId xmlns:a16="http://schemas.microsoft.com/office/drawing/2014/main" id="{9FA62CFA-C35B-4A0D-9F4A-442FEF2D7D46}"/>
              </a:ext>
            </a:extLst>
          </p:cNvPr>
          <p:cNvCxnSpPr>
            <a:cxnSpLocks/>
          </p:cNvCxnSpPr>
          <p:nvPr/>
        </p:nvCxnSpPr>
        <p:spPr bwMode="auto">
          <a:xfrm flipH="1">
            <a:off x="7068392" y="1272540"/>
            <a:ext cx="369872" cy="462280"/>
          </a:xfrm>
          <a:prstGeom prst="straightConnector1">
            <a:avLst/>
          </a:prstGeom>
          <a:solidFill>
            <a:schemeClr val="accent1"/>
          </a:solidFill>
          <a:ln w="9525" cap="flat" cmpd="sng" algn="ctr">
            <a:solidFill>
              <a:schemeClr val="bg2"/>
            </a:solidFill>
            <a:prstDash val="solid"/>
            <a:round/>
            <a:headEnd type="none" w="med" len="med"/>
            <a:tailEnd type="triangle"/>
          </a:ln>
          <a:effectLst/>
        </p:spPr>
      </p:cxnSp>
      <p:cxnSp>
        <p:nvCxnSpPr>
          <p:cNvPr id="14" name="Straight Arrow Connector 13">
            <a:extLst>
              <a:ext uri="{FF2B5EF4-FFF2-40B4-BE49-F238E27FC236}">
                <a16:creationId xmlns:a16="http://schemas.microsoft.com/office/drawing/2014/main" id="{D0F72342-189D-4D4B-820A-17AFE01A5298}"/>
              </a:ext>
            </a:extLst>
          </p:cNvPr>
          <p:cNvCxnSpPr>
            <a:cxnSpLocks/>
          </p:cNvCxnSpPr>
          <p:nvPr/>
        </p:nvCxnSpPr>
        <p:spPr bwMode="auto">
          <a:xfrm flipH="1">
            <a:off x="5024120" y="3218201"/>
            <a:ext cx="2414143" cy="723879"/>
          </a:xfrm>
          <a:prstGeom prst="straightConnector1">
            <a:avLst/>
          </a:prstGeom>
          <a:solidFill>
            <a:schemeClr val="accent1"/>
          </a:solidFill>
          <a:ln w="9525" cap="flat" cmpd="sng" algn="ctr">
            <a:solidFill>
              <a:srgbClr val="008000"/>
            </a:solidFill>
            <a:prstDash val="solid"/>
            <a:round/>
            <a:headEnd type="none" w="med" len="med"/>
            <a:tailEnd type="triangle"/>
          </a:ln>
          <a:effectLst/>
        </p:spPr>
      </p:cxnSp>
      <p:cxnSp>
        <p:nvCxnSpPr>
          <p:cNvPr id="15" name="Straight Arrow Connector 14">
            <a:extLst>
              <a:ext uri="{FF2B5EF4-FFF2-40B4-BE49-F238E27FC236}">
                <a16:creationId xmlns:a16="http://schemas.microsoft.com/office/drawing/2014/main" id="{931B9210-BC09-4980-A7D0-A26290A625CA}"/>
              </a:ext>
            </a:extLst>
          </p:cNvPr>
          <p:cNvCxnSpPr>
            <a:cxnSpLocks/>
          </p:cNvCxnSpPr>
          <p:nvPr/>
        </p:nvCxnSpPr>
        <p:spPr bwMode="auto">
          <a:xfrm flipH="1">
            <a:off x="7068391" y="3218201"/>
            <a:ext cx="369872" cy="462280"/>
          </a:xfrm>
          <a:prstGeom prst="straightConnector1">
            <a:avLst/>
          </a:prstGeom>
          <a:solidFill>
            <a:schemeClr val="accent1"/>
          </a:solidFill>
          <a:ln w="9525" cap="flat" cmpd="sng" algn="ctr">
            <a:solidFill>
              <a:srgbClr val="008000"/>
            </a:solidFill>
            <a:prstDash val="solid"/>
            <a:round/>
            <a:headEnd type="none" w="med" len="med"/>
            <a:tailEnd type="triangle"/>
          </a:ln>
          <a:effectLst/>
        </p:spPr>
      </p:cxnSp>
      <p:cxnSp>
        <p:nvCxnSpPr>
          <p:cNvPr id="17" name="Straight Arrow Connector 16">
            <a:extLst>
              <a:ext uri="{FF2B5EF4-FFF2-40B4-BE49-F238E27FC236}">
                <a16:creationId xmlns:a16="http://schemas.microsoft.com/office/drawing/2014/main" id="{A3A100FD-2343-4B5A-BE6A-36F4F3D76C4A}"/>
              </a:ext>
            </a:extLst>
          </p:cNvPr>
          <p:cNvCxnSpPr>
            <a:cxnSpLocks/>
          </p:cNvCxnSpPr>
          <p:nvPr/>
        </p:nvCxnSpPr>
        <p:spPr bwMode="auto">
          <a:xfrm flipH="1">
            <a:off x="3152692" y="3215661"/>
            <a:ext cx="4285571" cy="674218"/>
          </a:xfrm>
          <a:prstGeom prst="straightConnector1">
            <a:avLst/>
          </a:prstGeom>
          <a:solidFill>
            <a:schemeClr val="accent1"/>
          </a:solidFill>
          <a:ln w="9525" cap="flat" cmpd="sng" algn="ctr">
            <a:solidFill>
              <a:srgbClr val="008000"/>
            </a:solidFill>
            <a:prstDash val="solid"/>
            <a:round/>
            <a:headEnd type="none" w="med" len="med"/>
            <a:tailEnd type="triangle"/>
          </a:ln>
          <a:effectLst/>
        </p:spPr>
      </p:cxnSp>
    </p:spTree>
    <p:extLst>
      <p:ext uri="{BB962C8B-B14F-4D97-AF65-F5344CB8AC3E}">
        <p14:creationId xmlns:p14="http://schemas.microsoft.com/office/powerpoint/2010/main" val="125799529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1F7CC-353E-D243-DE33-7858632F6064}"/>
              </a:ext>
            </a:extLst>
          </p:cNvPr>
          <p:cNvSpPr>
            <a:spLocks noGrp="1"/>
          </p:cNvSpPr>
          <p:nvPr>
            <p:ph type="title"/>
          </p:nvPr>
        </p:nvSpPr>
        <p:spPr/>
        <p:txBody>
          <a:bodyPr/>
          <a:lstStyle/>
          <a:p>
            <a:r>
              <a:rPr lang="en-US" dirty="0"/>
              <a:t>Results by Sample and Earnings Transformation</a:t>
            </a:r>
          </a:p>
        </p:txBody>
      </p:sp>
      <p:sp>
        <p:nvSpPr>
          <p:cNvPr id="3" name="Slide Number Placeholder 2">
            <a:extLst>
              <a:ext uri="{FF2B5EF4-FFF2-40B4-BE49-F238E27FC236}">
                <a16:creationId xmlns:a16="http://schemas.microsoft.com/office/drawing/2014/main" id="{F87E9454-CCD1-25E6-A79B-BA27D723459A}"/>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62</a:t>
            </a:fld>
            <a:endParaRPr lang="en-GB" dirty="0"/>
          </a:p>
        </p:txBody>
      </p:sp>
      <p:pic>
        <p:nvPicPr>
          <p:cNvPr id="5" name="Picture 4">
            <a:extLst>
              <a:ext uri="{FF2B5EF4-FFF2-40B4-BE49-F238E27FC236}">
                <a16:creationId xmlns:a16="http://schemas.microsoft.com/office/drawing/2014/main" id="{C688E71C-DDF6-EF27-E37E-353A9D47F919}"/>
              </a:ext>
            </a:extLst>
          </p:cNvPr>
          <p:cNvPicPr>
            <a:picLocks noChangeAspect="1"/>
          </p:cNvPicPr>
          <p:nvPr/>
        </p:nvPicPr>
        <p:blipFill rotWithShape="1">
          <a:blip r:embed="rId2"/>
          <a:srcRect b="21739"/>
          <a:stretch/>
        </p:blipFill>
        <p:spPr>
          <a:xfrm>
            <a:off x="1284853" y="809183"/>
            <a:ext cx="6574293" cy="6048817"/>
          </a:xfrm>
          <a:prstGeom prst="rect">
            <a:avLst/>
          </a:prstGeom>
        </p:spPr>
      </p:pic>
      <p:sp>
        <p:nvSpPr>
          <p:cNvPr id="8" name="Oval 7">
            <a:extLst>
              <a:ext uri="{FF2B5EF4-FFF2-40B4-BE49-F238E27FC236}">
                <a16:creationId xmlns:a16="http://schemas.microsoft.com/office/drawing/2014/main" id="{B365C1FC-B8DC-8BE6-09BB-F1931E1E0BC1}"/>
              </a:ext>
            </a:extLst>
          </p:cNvPr>
          <p:cNvSpPr/>
          <p:nvPr/>
        </p:nvSpPr>
        <p:spPr bwMode="auto">
          <a:xfrm>
            <a:off x="2703443" y="1351722"/>
            <a:ext cx="898498" cy="1129085"/>
          </a:xfrm>
          <a:prstGeom prst="ellipse">
            <a:avLst/>
          </a:prstGeom>
          <a:noFill/>
          <a:ln w="28575" cap="flat" cmpd="sng" algn="ctr">
            <a:solidFill>
              <a:srgbClr val="00B05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000" b="1" i="0" u="sng" strike="noStrike" cap="none" normalizeH="0" baseline="0">
              <a:ln>
                <a:noFill/>
              </a:ln>
              <a:solidFill>
                <a:schemeClr val="tx1"/>
              </a:solidFill>
              <a:effectLst/>
              <a:latin typeface="Tahoma" charset="0"/>
            </a:endParaRPr>
          </a:p>
        </p:txBody>
      </p:sp>
      <p:sp>
        <p:nvSpPr>
          <p:cNvPr id="9" name="TextBox 8">
            <a:extLst>
              <a:ext uri="{FF2B5EF4-FFF2-40B4-BE49-F238E27FC236}">
                <a16:creationId xmlns:a16="http://schemas.microsoft.com/office/drawing/2014/main" id="{9D18CB3A-EE1A-0472-3770-B92F878806B5}"/>
              </a:ext>
            </a:extLst>
          </p:cNvPr>
          <p:cNvSpPr txBox="1"/>
          <p:nvPr/>
        </p:nvSpPr>
        <p:spPr>
          <a:xfrm>
            <a:off x="0" y="2735129"/>
            <a:ext cx="1351721" cy="600164"/>
          </a:xfrm>
          <a:prstGeom prst="rect">
            <a:avLst/>
          </a:prstGeom>
          <a:solidFill>
            <a:schemeClr val="bg1"/>
          </a:solidFill>
        </p:spPr>
        <p:txBody>
          <a:bodyPr wrap="square" rtlCol="0">
            <a:spAutoFit/>
          </a:bodyPr>
          <a:lstStyle/>
          <a:p>
            <a:r>
              <a:rPr lang="en-US" sz="1100" b="0" u="none" dirty="0">
                <a:solidFill>
                  <a:srgbClr val="00B050"/>
                </a:solidFill>
                <a:latin typeface="Arial" pitchFamily="34" charset="0"/>
                <a:cs typeface="Arial" pitchFamily="34" charset="0"/>
              </a:rPr>
              <a:t>The difference between these two distributions…</a:t>
            </a:r>
          </a:p>
        </p:txBody>
      </p:sp>
      <p:cxnSp>
        <p:nvCxnSpPr>
          <p:cNvPr id="11" name="Straight Arrow Connector 10">
            <a:extLst>
              <a:ext uri="{FF2B5EF4-FFF2-40B4-BE49-F238E27FC236}">
                <a16:creationId xmlns:a16="http://schemas.microsoft.com/office/drawing/2014/main" id="{670A3500-74AF-E164-1918-045D9E0E74A2}"/>
              </a:ext>
            </a:extLst>
          </p:cNvPr>
          <p:cNvCxnSpPr/>
          <p:nvPr/>
        </p:nvCxnSpPr>
        <p:spPr bwMode="auto">
          <a:xfrm flipV="1">
            <a:off x="1272209" y="2162755"/>
            <a:ext cx="1431234" cy="675861"/>
          </a:xfrm>
          <a:prstGeom prst="straightConnector1">
            <a:avLst/>
          </a:prstGeom>
          <a:solidFill>
            <a:schemeClr val="accent1"/>
          </a:solidFill>
          <a:ln w="9525" cap="flat" cmpd="sng" algn="ctr">
            <a:solidFill>
              <a:srgbClr val="00B050"/>
            </a:solidFill>
            <a:prstDash val="solid"/>
            <a:round/>
            <a:headEnd type="none" w="med" len="med"/>
            <a:tailEnd type="triangle"/>
          </a:ln>
          <a:effectLst/>
        </p:spPr>
      </p:cxnSp>
      <p:sp>
        <p:nvSpPr>
          <p:cNvPr id="12" name="TextBox 11">
            <a:extLst>
              <a:ext uri="{FF2B5EF4-FFF2-40B4-BE49-F238E27FC236}">
                <a16:creationId xmlns:a16="http://schemas.microsoft.com/office/drawing/2014/main" id="{C52B92A3-51A8-4115-AEBD-C2A78CEA43DD}"/>
              </a:ext>
            </a:extLst>
          </p:cNvPr>
          <p:cNvSpPr txBox="1"/>
          <p:nvPr/>
        </p:nvSpPr>
        <p:spPr>
          <a:xfrm>
            <a:off x="0" y="3607585"/>
            <a:ext cx="1510748" cy="261610"/>
          </a:xfrm>
          <a:prstGeom prst="rect">
            <a:avLst/>
          </a:prstGeom>
          <a:solidFill>
            <a:schemeClr val="bg1"/>
          </a:solidFill>
        </p:spPr>
        <p:txBody>
          <a:bodyPr wrap="square" rtlCol="0">
            <a:spAutoFit/>
          </a:bodyPr>
          <a:lstStyle/>
          <a:p>
            <a:r>
              <a:rPr lang="en-US" sz="1100" b="0" u="none" dirty="0">
                <a:solidFill>
                  <a:srgbClr val="00B050"/>
                </a:solidFill>
                <a:latin typeface="Arial" pitchFamily="34" charset="0"/>
                <a:cs typeface="Arial" pitchFamily="34" charset="0"/>
              </a:rPr>
              <a:t>…is this distribution</a:t>
            </a:r>
          </a:p>
        </p:txBody>
      </p:sp>
      <p:cxnSp>
        <p:nvCxnSpPr>
          <p:cNvPr id="13" name="Straight Arrow Connector 12">
            <a:extLst>
              <a:ext uri="{FF2B5EF4-FFF2-40B4-BE49-F238E27FC236}">
                <a16:creationId xmlns:a16="http://schemas.microsoft.com/office/drawing/2014/main" id="{0B416FE4-5DA6-EE3B-8670-4D8CC33090B3}"/>
              </a:ext>
            </a:extLst>
          </p:cNvPr>
          <p:cNvCxnSpPr>
            <a:cxnSpLocks/>
          </p:cNvCxnSpPr>
          <p:nvPr/>
        </p:nvCxnSpPr>
        <p:spPr bwMode="auto">
          <a:xfrm>
            <a:off x="1113183" y="3943847"/>
            <a:ext cx="1028422" cy="1614115"/>
          </a:xfrm>
          <a:prstGeom prst="straightConnector1">
            <a:avLst/>
          </a:prstGeom>
          <a:solidFill>
            <a:schemeClr val="accent1"/>
          </a:solidFill>
          <a:ln w="9525" cap="flat" cmpd="sng" algn="ctr">
            <a:solidFill>
              <a:srgbClr val="00B050"/>
            </a:solidFill>
            <a:prstDash val="solid"/>
            <a:round/>
            <a:headEnd type="none" w="med" len="med"/>
            <a:tailEnd type="triangle"/>
          </a:ln>
          <a:effectLst/>
        </p:spPr>
      </p:cxnSp>
      <p:sp>
        <p:nvSpPr>
          <p:cNvPr id="17" name="Oval 16">
            <a:extLst>
              <a:ext uri="{FF2B5EF4-FFF2-40B4-BE49-F238E27FC236}">
                <a16:creationId xmlns:a16="http://schemas.microsoft.com/office/drawing/2014/main" id="{99E65A23-E827-4125-137A-F93E6A4532FF}"/>
              </a:ext>
            </a:extLst>
          </p:cNvPr>
          <p:cNvSpPr/>
          <p:nvPr/>
        </p:nvSpPr>
        <p:spPr bwMode="auto">
          <a:xfrm>
            <a:off x="2103478" y="5490713"/>
            <a:ext cx="700432" cy="1077084"/>
          </a:xfrm>
          <a:prstGeom prst="ellipse">
            <a:avLst/>
          </a:prstGeom>
          <a:noFill/>
          <a:ln w="28575" cap="flat" cmpd="sng" algn="ctr">
            <a:solidFill>
              <a:srgbClr val="00B05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000" b="1" i="0" u="sng" strike="noStrike" cap="none" normalizeH="0" baseline="0">
              <a:ln>
                <a:noFill/>
              </a:ln>
              <a:solidFill>
                <a:schemeClr val="tx1"/>
              </a:solidFill>
              <a:effectLst/>
              <a:latin typeface="Tahoma" charset="0"/>
            </a:endParaRPr>
          </a:p>
        </p:txBody>
      </p:sp>
      <p:sp>
        <p:nvSpPr>
          <p:cNvPr id="19" name="Oval 18">
            <a:extLst>
              <a:ext uri="{FF2B5EF4-FFF2-40B4-BE49-F238E27FC236}">
                <a16:creationId xmlns:a16="http://schemas.microsoft.com/office/drawing/2014/main" id="{AF9E5DBE-2B0E-F7EB-C760-5E8E1A705012}"/>
              </a:ext>
            </a:extLst>
          </p:cNvPr>
          <p:cNvSpPr/>
          <p:nvPr/>
        </p:nvSpPr>
        <p:spPr bwMode="auto">
          <a:xfrm>
            <a:off x="2313275" y="3421217"/>
            <a:ext cx="898498" cy="1129085"/>
          </a:xfrm>
          <a:prstGeom prst="ellipse">
            <a:avLst/>
          </a:prstGeom>
          <a:noFill/>
          <a:ln w="28575" cap="flat" cmpd="sng" algn="ctr">
            <a:solidFill>
              <a:srgbClr val="00B0F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000" b="1" i="0" u="sng" strike="noStrike" cap="none" normalizeH="0" baseline="0">
              <a:ln>
                <a:noFill/>
              </a:ln>
              <a:solidFill>
                <a:schemeClr val="tx1"/>
              </a:solidFill>
              <a:effectLst/>
              <a:latin typeface="Tahoma" charset="0"/>
            </a:endParaRPr>
          </a:p>
        </p:txBody>
      </p:sp>
      <p:sp>
        <p:nvSpPr>
          <p:cNvPr id="20" name="Freeform: Shape 19">
            <a:extLst>
              <a:ext uri="{FF2B5EF4-FFF2-40B4-BE49-F238E27FC236}">
                <a16:creationId xmlns:a16="http://schemas.microsoft.com/office/drawing/2014/main" id="{663D1769-C016-ACD6-38C7-105379FEFB4A}"/>
              </a:ext>
            </a:extLst>
          </p:cNvPr>
          <p:cNvSpPr/>
          <p:nvPr/>
        </p:nvSpPr>
        <p:spPr bwMode="auto">
          <a:xfrm>
            <a:off x="3228230" y="3975653"/>
            <a:ext cx="430053" cy="1614116"/>
          </a:xfrm>
          <a:custGeom>
            <a:avLst/>
            <a:gdLst>
              <a:gd name="connsiteX0" fmla="*/ 0 w 430053"/>
              <a:gd name="connsiteY0" fmla="*/ 0 h 1908313"/>
              <a:gd name="connsiteX1" fmla="*/ 429370 w 430053"/>
              <a:gd name="connsiteY1" fmla="*/ 985962 h 1908313"/>
              <a:gd name="connsiteX2" fmla="*/ 79513 w 430053"/>
              <a:gd name="connsiteY2" fmla="*/ 1908313 h 1908313"/>
            </a:gdLst>
            <a:ahLst/>
            <a:cxnLst>
              <a:cxn ang="0">
                <a:pos x="connsiteX0" y="connsiteY0"/>
              </a:cxn>
              <a:cxn ang="0">
                <a:pos x="connsiteX1" y="connsiteY1"/>
              </a:cxn>
              <a:cxn ang="0">
                <a:pos x="connsiteX2" y="connsiteY2"/>
              </a:cxn>
            </a:cxnLst>
            <a:rect l="l" t="t" r="r" b="b"/>
            <a:pathLst>
              <a:path w="430053" h="1908313">
                <a:moveTo>
                  <a:pt x="0" y="0"/>
                </a:moveTo>
                <a:cubicBezTo>
                  <a:pt x="208059" y="333955"/>
                  <a:pt x="416118" y="667910"/>
                  <a:pt x="429370" y="985962"/>
                </a:cubicBezTo>
                <a:cubicBezTo>
                  <a:pt x="442622" y="1304014"/>
                  <a:pt x="261067" y="1606163"/>
                  <a:pt x="79513" y="1908313"/>
                </a:cubicBezTo>
              </a:path>
            </a:pathLst>
          </a:custGeom>
          <a:noFill/>
          <a:ln w="9525" cap="flat" cmpd="sng" algn="ctr">
            <a:solidFill>
              <a:srgbClr val="00B0F0"/>
            </a:solidFill>
            <a:prstDash val="solid"/>
            <a:round/>
            <a:headEnd type="none" w="med" len="med"/>
            <a:tailEnd type="triangle" w="med" len="med"/>
          </a:ln>
          <a:effectLst/>
        </p:spPr>
        <p:txBody>
          <a:bodyPr rtlCol="0" anchor="ctr"/>
          <a:lstStyle/>
          <a:p>
            <a:pPr algn="ctr"/>
            <a:endParaRPr lang="en-US"/>
          </a:p>
        </p:txBody>
      </p:sp>
      <p:sp>
        <p:nvSpPr>
          <p:cNvPr id="21" name="Oval 20">
            <a:extLst>
              <a:ext uri="{FF2B5EF4-FFF2-40B4-BE49-F238E27FC236}">
                <a16:creationId xmlns:a16="http://schemas.microsoft.com/office/drawing/2014/main" id="{089920C1-9B73-5DC4-FE68-20020024BC52}"/>
              </a:ext>
            </a:extLst>
          </p:cNvPr>
          <p:cNvSpPr/>
          <p:nvPr/>
        </p:nvSpPr>
        <p:spPr bwMode="auto">
          <a:xfrm>
            <a:off x="2726743" y="5496311"/>
            <a:ext cx="592001" cy="1129085"/>
          </a:xfrm>
          <a:prstGeom prst="ellipse">
            <a:avLst/>
          </a:prstGeom>
          <a:noFill/>
          <a:ln w="28575" cap="flat" cmpd="sng" algn="ctr">
            <a:solidFill>
              <a:srgbClr val="00B0F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000" b="1" i="0" u="sng" strike="noStrike" cap="none" normalizeH="0" baseline="0">
              <a:ln>
                <a:noFill/>
              </a:ln>
              <a:solidFill>
                <a:schemeClr val="tx1"/>
              </a:solidFill>
              <a:effectLst/>
              <a:latin typeface="Tahoma" charset="0"/>
            </a:endParaRPr>
          </a:p>
        </p:txBody>
      </p:sp>
    </p:spTree>
    <p:extLst>
      <p:ext uri="{BB962C8B-B14F-4D97-AF65-F5344CB8AC3E}">
        <p14:creationId xmlns:p14="http://schemas.microsoft.com/office/powerpoint/2010/main" val="2358240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2" grpId="0" animBg="1"/>
      <p:bldP spid="17" grpId="0" animBg="1"/>
      <p:bldP spid="19" grpId="0" animBg="1"/>
      <p:bldP spid="20" grpId="0" animBg="1"/>
      <p:bldP spid="21"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1F7CC-353E-D243-DE33-7858632F6064}"/>
              </a:ext>
            </a:extLst>
          </p:cNvPr>
          <p:cNvSpPr>
            <a:spLocks noGrp="1"/>
          </p:cNvSpPr>
          <p:nvPr>
            <p:ph type="title"/>
          </p:nvPr>
        </p:nvSpPr>
        <p:spPr/>
        <p:txBody>
          <a:bodyPr/>
          <a:lstStyle/>
          <a:p>
            <a:r>
              <a:rPr lang="en-US" dirty="0"/>
              <a:t>Results by Sample and Earnings Transformation</a:t>
            </a:r>
          </a:p>
        </p:txBody>
      </p:sp>
      <p:sp>
        <p:nvSpPr>
          <p:cNvPr id="3" name="Slide Number Placeholder 2">
            <a:extLst>
              <a:ext uri="{FF2B5EF4-FFF2-40B4-BE49-F238E27FC236}">
                <a16:creationId xmlns:a16="http://schemas.microsoft.com/office/drawing/2014/main" id="{F87E9454-CCD1-25E6-A79B-BA27D723459A}"/>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63</a:t>
            </a:fld>
            <a:endParaRPr lang="en-GB" dirty="0"/>
          </a:p>
        </p:txBody>
      </p:sp>
      <p:pic>
        <p:nvPicPr>
          <p:cNvPr id="5" name="Picture 4">
            <a:extLst>
              <a:ext uri="{FF2B5EF4-FFF2-40B4-BE49-F238E27FC236}">
                <a16:creationId xmlns:a16="http://schemas.microsoft.com/office/drawing/2014/main" id="{C688E71C-DDF6-EF27-E37E-353A9D47F919}"/>
              </a:ext>
            </a:extLst>
          </p:cNvPr>
          <p:cNvPicPr>
            <a:picLocks noChangeAspect="1"/>
          </p:cNvPicPr>
          <p:nvPr/>
        </p:nvPicPr>
        <p:blipFill rotWithShape="1">
          <a:blip r:embed="rId2"/>
          <a:srcRect b="21739"/>
          <a:stretch/>
        </p:blipFill>
        <p:spPr>
          <a:xfrm>
            <a:off x="1284853" y="809183"/>
            <a:ext cx="6574293" cy="6048817"/>
          </a:xfrm>
          <a:prstGeom prst="rect">
            <a:avLst/>
          </a:prstGeom>
        </p:spPr>
      </p:pic>
      <p:sp>
        <p:nvSpPr>
          <p:cNvPr id="6" name="Rectangle 5">
            <a:extLst>
              <a:ext uri="{FF2B5EF4-FFF2-40B4-BE49-F238E27FC236}">
                <a16:creationId xmlns:a16="http://schemas.microsoft.com/office/drawing/2014/main" id="{BFFFF711-2467-F790-F862-255E052BCBAB}"/>
              </a:ext>
            </a:extLst>
          </p:cNvPr>
          <p:cNvSpPr/>
          <p:nvPr/>
        </p:nvSpPr>
        <p:spPr bwMode="auto">
          <a:xfrm>
            <a:off x="1272209" y="4850296"/>
            <a:ext cx="6583680" cy="2007704"/>
          </a:xfrm>
          <a:prstGeom prst="rect">
            <a:avLst/>
          </a:prstGeom>
          <a:noFill/>
          <a:ln w="571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000" b="1" i="0" u="sng" strike="noStrike" cap="none" normalizeH="0" baseline="0">
              <a:ln>
                <a:noFill/>
              </a:ln>
              <a:solidFill>
                <a:schemeClr val="tx1"/>
              </a:solidFill>
              <a:effectLst/>
              <a:latin typeface="Tahoma" charset="0"/>
            </a:endParaRPr>
          </a:p>
        </p:txBody>
      </p:sp>
      <p:sp>
        <p:nvSpPr>
          <p:cNvPr id="4" name="TextBox 3">
            <a:extLst>
              <a:ext uri="{FF2B5EF4-FFF2-40B4-BE49-F238E27FC236}">
                <a16:creationId xmlns:a16="http://schemas.microsoft.com/office/drawing/2014/main" id="{C95BBC79-76C3-ED03-3297-1F92C9D216E3}"/>
              </a:ext>
            </a:extLst>
          </p:cNvPr>
          <p:cNvSpPr txBox="1"/>
          <p:nvPr/>
        </p:nvSpPr>
        <p:spPr>
          <a:xfrm>
            <a:off x="1951841" y="5633319"/>
            <a:ext cx="608477" cy="523220"/>
          </a:xfrm>
          <a:prstGeom prst="rect">
            <a:avLst/>
          </a:prstGeom>
          <a:noFill/>
        </p:spPr>
        <p:txBody>
          <a:bodyPr wrap="square" rtlCol="0">
            <a:spAutoFit/>
          </a:bodyPr>
          <a:lstStyle/>
          <a:p>
            <a:pPr algn="ctr"/>
            <a:r>
              <a:rPr lang="en-US" sz="700" b="0" u="none" dirty="0">
                <a:latin typeface="Arial" pitchFamily="34" charset="0"/>
                <a:cs typeface="Arial" pitchFamily="34" charset="0"/>
              </a:rPr>
              <a:t>IO Outcome Worse for M</a:t>
            </a:r>
          </a:p>
        </p:txBody>
      </p:sp>
      <p:sp>
        <p:nvSpPr>
          <p:cNvPr id="7" name="TextBox 6">
            <a:extLst>
              <a:ext uri="{FF2B5EF4-FFF2-40B4-BE49-F238E27FC236}">
                <a16:creationId xmlns:a16="http://schemas.microsoft.com/office/drawing/2014/main" id="{6B183D9A-8B4F-DE61-166F-D609ABA4A62B}"/>
              </a:ext>
            </a:extLst>
          </p:cNvPr>
          <p:cNvSpPr txBox="1"/>
          <p:nvPr/>
        </p:nvSpPr>
        <p:spPr>
          <a:xfrm>
            <a:off x="2943643" y="5762687"/>
            <a:ext cx="608477" cy="523220"/>
          </a:xfrm>
          <a:prstGeom prst="rect">
            <a:avLst/>
          </a:prstGeom>
          <a:noFill/>
        </p:spPr>
        <p:txBody>
          <a:bodyPr wrap="square" rtlCol="0">
            <a:spAutoFit/>
          </a:bodyPr>
          <a:lstStyle/>
          <a:p>
            <a:pPr algn="ctr"/>
            <a:r>
              <a:rPr lang="en-US" sz="700" b="0" u="none" dirty="0">
                <a:latin typeface="Arial" pitchFamily="34" charset="0"/>
                <a:cs typeface="Arial" pitchFamily="34" charset="0"/>
              </a:rPr>
              <a:t>IO Outcome Better for NM</a:t>
            </a:r>
          </a:p>
        </p:txBody>
      </p:sp>
      <p:sp>
        <p:nvSpPr>
          <p:cNvPr id="18" name="TextBox 17">
            <a:extLst>
              <a:ext uri="{FF2B5EF4-FFF2-40B4-BE49-F238E27FC236}">
                <a16:creationId xmlns:a16="http://schemas.microsoft.com/office/drawing/2014/main" id="{CB848F22-96AC-95FE-1CB3-8B15CA54897B}"/>
              </a:ext>
            </a:extLst>
          </p:cNvPr>
          <p:cNvSpPr txBox="1"/>
          <p:nvPr/>
        </p:nvSpPr>
        <p:spPr>
          <a:xfrm>
            <a:off x="3837246" y="5619625"/>
            <a:ext cx="608477" cy="523220"/>
          </a:xfrm>
          <a:prstGeom prst="rect">
            <a:avLst/>
          </a:prstGeom>
          <a:noFill/>
        </p:spPr>
        <p:txBody>
          <a:bodyPr wrap="square" rtlCol="0">
            <a:spAutoFit/>
          </a:bodyPr>
          <a:lstStyle/>
          <a:p>
            <a:pPr algn="ctr"/>
            <a:r>
              <a:rPr lang="en-US" sz="700" b="0" u="none" dirty="0">
                <a:latin typeface="Arial" pitchFamily="34" charset="0"/>
                <a:cs typeface="Arial" pitchFamily="34" charset="0"/>
              </a:rPr>
              <a:t>IO Outcome Worse for M</a:t>
            </a:r>
          </a:p>
        </p:txBody>
      </p:sp>
      <p:sp>
        <p:nvSpPr>
          <p:cNvPr id="19" name="TextBox 18">
            <a:extLst>
              <a:ext uri="{FF2B5EF4-FFF2-40B4-BE49-F238E27FC236}">
                <a16:creationId xmlns:a16="http://schemas.microsoft.com/office/drawing/2014/main" id="{A8DE9206-18F0-A76B-CEB1-96CDCDB916D5}"/>
              </a:ext>
            </a:extLst>
          </p:cNvPr>
          <p:cNvSpPr txBox="1"/>
          <p:nvPr/>
        </p:nvSpPr>
        <p:spPr>
          <a:xfrm>
            <a:off x="4983405" y="5748993"/>
            <a:ext cx="608477" cy="523220"/>
          </a:xfrm>
          <a:prstGeom prst="rect">
            <a:avLst/>
          </a:prstGeom>
          <a:noFill/>
        </p:spPr>
        <p:txBody>
          <a:bodyPr wrap="square" rtlCol="0">
            <a:spAutoFit/>
          </a:bodyPr>
          <a:lstStyle/>
          <a:p>
            <a:pPr algn="ctr"/>
            <a:r>
              <a:rPr lang="en-US" sz="700" b="0" u="none" dirty="0">
                <a:latin typeface="Arial" pitchFamily="34" charset="0"/>
                <a:cs typeface="Arial" pitchFamily="34" charset="0"/>
              </a:rPr>
              <a:t>IO Outcome Better for NM</a:t>
            </a:r>
          </a:p>
        </p:txBody>
      </p:sp>
      <p:sp>
        <p:nvSpPr>
          <p:cNvPr id="20" name="TextBox 19">
            <a:extLst>
              <a:ext uri="{FF2B5EF4-FFF2-40B4-BE49-F238E27FC236}">
                <a16:creationId xmlns:a16="http://schemas.microsoft.com/office/drawing/2014/main" id="{97BBA66E-4CB3-F23A-B218-710AC9FC7416}"/>
              </a:ext>
            </a:extLst>
          </p:cNvPr>
          <p:cNvSpPr txBox="1"/>
          <p:nvPr/>
        </p:nvSpPr>
        <p:spPr>
          <a:xfrm>
            <a:off x="5749461" y="5547544"/>
            <a:ext cx="608477" cy="523220"/>
          </a:xfrm>
          <a:prstGeom prst="rect">
            <a:avLst/>
          </a:prstGeom>
          <a:noFill/>
        </p:spPr>
        <p:txBody>
          <a:bodyPr wrap="square" rtlCol="0">
            <a:spAutoFit/>
          </a:bodyPr>
          <a:lstStyle/>
          <a:p>
            <a:pPr algn="ctr"/>
            <a:r>
              <a:rPr lang="en-US" sz="700" b="0" u="none" dirty="0">
                <a:latin typeface="Arial" pitchFamily="34" charset="0"/>
                <a:cs typeface="Arial" pitchFamily="34" charset="0"/>
              </a:rPr>
              <a:t>IO Outcome Worse for M</a:t>
            </a:r>
          </a:p>
        </p:txBody>
      </p:sp>
      <p:sp>
        <p:nvSpPr>
          <p:cNvPr id="21" name="TextBox 20">
            <a:extLst>
              <a:ext uri="{FF2B5EF4-FFF2-40B4-BE49-F238E27FC236}">
                <a16:creationId xmlns:a16="http://schemas.microsoft.com/office/drawing/2014/main" id="{72C21678-650B-7D00-4EFE-8B21245E8310}"/>
              </a:ext>
            </a:extLst>
          </p:cNvPr>
          <p:cNvSpPr txBox="1"/>
          <p:nvPr/>
        </p:nvSpPr>
        <p:spPr>
          <a:xfrm>
            <a:off x="6693877" y="5762687"/>
            <a:ext cx="608477" cy="523220"/>
          </a:xfrm>
          <a:prstGeom prst="rect">
            <a:avLst/>
          </a:prstGeom>
          <a:noFill/>
        </p:spPr>
        <p:txBody>
          <a:bodyPr wrap="square" rtlCol="0">
            <a:spAutoFit/>
          </a:bodyPr>
          <a:lstStyle/>
          <a:p>
            <a:pPr algn="ctr"/>
            <a:r>
              <a:rPr lang="en-US" sz="700" b="0" u="none" dirty="0">
                <a:latin typeface="Arial" pitchFamily="34" charset="0"/>
                <a:cs typeface="Arial" pitchFamily="34" charset="0"/>
              </a:rPr>
              <a:t>IO Outcome Better for NM</a:t>
            </a:r>
          </a:p>
        </p:txBody>
      </p:sp>
    </p:spTree>
    <p:extLst>
      <p:ext uri="{BB962C8B-B14F-4D97-AF65-F5344CB8AC3E}">
        <p14:creationId xmlns:p14="http://schemas.microsoft.com/office/powerpoint/2010/main" val="1081244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P spid="18" grpId="0"/>
      <p:bldP spid="19" grpId="0"/>
      <p:bldP spid="20" grpId="0"/>
      <p:bldP spid="21"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631C4-A13B-E616-EF2D-FA888C265877}"/>
              </a:ext>
            </a:extLst>
          </p:cNvPr>
          <p:cNvSpPr>
            <a:spLocks noGrp="1"/>
          </p:cNvSpPr>
          <p:nvPr>
            <p:ph type="title"/>
          </p:nvPr>
        </p:nvSpPr>
        <p:spPr/>
        <p:txBody>
          <a:bodyPr/>
          <a:lstStyle/>
          <a:p>
            <a:r>
              <a:rPr lang="en-US" dirty="0"/>
              <a:t>Why Does M Do Relatively Worse Under “IO”</a:t>
            </a:r>
          </a:p>
        </p:txBody>
      </p:sp>
      <p:sp>
        <p:nvSpPr>
          <p:cNvPr id="3" name="Content Placeholder 2">
            <a:extLst>
              <a:ext uri="{FF2B5EF4-FFF2-40B4-BE49-F238E27FC236}">
                <a16:creationId xmlns:a16="http://schemas.microsoft.com/office/drawing/2014/main" id="{154AAAB1-A78D-C3F2-5DB0-436058BCF7BB}"/>
              </a:ext>
            </a:extLst>
          </p:cNvPr>
          <p:cNvSpPr>
            <a:spLocks noGrp="1"/>
          </p:cNvSpPr>
          <p:nvPr>
            <p:ph idx="1"/>
          </p:nvPr>
        </p:nvSpPr>
        <p:spPr/>
        <p:txBody>
          <a:bodyPr/>
          <a:lstStyle/>
          <a:p>
            <a:r>
              <a:rPr lang="en-US" dirty="0"/>
              <a:t>Several links of an M supply chain with various levels of exposure may move offshore together if productivity depends on proximity (</a:t>
            </a:r>
            <a:r>
              <a:rPr lang="en-US" dirty="0">
                <a:solidFill>
                  <a:srgbClr val="00B0F0"/>
                </a:solidFill>
              </a:rPr>
              <a:t>Baldwin and Venables 2013</a:t>
            </a:r>
            <a:r>
              <a:rPr lang="en-US" dirty="0"/>
              <a:t>). </a:t>
            </a:r>
          </a:p>
          <a:p>
            <a:endParaRPr lang="en-US" dirty="0"/>
          </a:p>
          <a:p>
            <a:r>
              <a:rPr lang="en-US" dirty="0"/>
              <a:t>In that case upstream exposure may offer no benefit, and downstream exposure is particularly disruptive.</a:t>
            </a:r>
          </a:p>
          <a:p>
            <a:pPr marL="0" indent="0">
              <a:buNone/>
            </a:pPr>
            <a:endParaRPr lang="en-US" dirty="0"/>
          </a:p>
          <a:p>
            <a:r>
              <a:rPr lang="en-US" dirty="0"/>
              <a:t>For NM industries, such co-migration may not be possible, e.g., hospitals must stay within reach of their patients, and hotels must remain close to their guests.</a:t>
            </a:r>
          </a:p>
          <a:p>
            <a:endParaRPr lang="en-US" dirty="0"/>
          </a:p>
          <a:p>
            <a:endParaRPr lang="en-US" dirty="0"/>
          </a:p>
        </p:txBody>
      </p:sp>
      <p:sp>
        <p:nvSpPr>
          <p:cNvPr id="4" name="Slide Number Placeholder 3">
            <a:extLst>
              <a:ext uri="{FF2B5EF4-FFF2-40B4-BE49-F238E27FC236}">
                <a16:creationId xmlns:a16="http://schemas.microsoft.com/office/drawing/2014/main" id="{5B19ED27-85C3-D4E4-0E91-497D0E4ACEE6}"/>
              </a:ext>
            </a:extLst>
          </p:cNvPr>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64</a:t>
            </a:fld>
            <a:endParaRPr lang="en-GB" dirty="0"/>
          </a:p>
        </p:txBody>
      </p:sp>
    </p:spTree>
    <p:extLst>
      <p:ext uri="{BB962C8B-B14F-4D97-AF65-F5344CB8AC3E}">
        <p14:creationId xmlns:p14="http://schemas.microsoft.com/office/powerpoint/2010/main" val="3556569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6CBF6-E7CA-6E85-4401-888ED961C3ED}"/>
              </a:ext>
            </a:extLst>
          </p:cNvPr>
          <p:cNvSpPr>
            <a:spLocks noGrp="1"/>
          </p:cNvSpPr>
          <p:nvPr>
            <p:ph type="title"/>
          </p:nvPr>
        </p:nvSpPr>
        <p:spPr/>
        <p:txBody>
          <a:bodyPr/>
          <a:lstStyle/>
          <a:p>
            <a:r>
              <a:rPr lang="en-US" dirty="0"/>
              <a:t>Unions?</a:t>
            </a:r>
          </a:p>
        </p:txBody>
      </p:sp>
      <p:sp>
        <p:nvSpPr>
          <p:cNvPr id="3" name="Slide Number Placeholder 2">
            <a:extLst>
              <a:ext uri="{FF2B5EF4-FFF2-40B4-BE49-F238E27FC236}">
                <a16:creationId xmlns:a16="http://schemas.microsoft.com/office/drawing/2014/main" id="{E3EE4E7D-49B5-3E25-A769-5256701B867F}"/>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65</a:t>
            </a:fld>
            <a:endParaRPr lang="en-GB" dirty="0"/>
          </a:p>
        </p:txBody>
      </p:sp>
      <p:pic>
        <p:nvPicPr>
          <p:cNvPr id="4" name="Picture 3">
            <a:extLst>
              <a:ext uri="{FF2B5EF4-FFF2-40B4-BE49-F238E27FC236}">
                <a16:creationId xmlns:a16="http://schemas.microsoft.com/office/drawing/2014/main" id="{F9355B67-AA74-9A5A-03B6-9BBAD10161EE}"/>
              </a:ext>
            </a:extLst>
          </p:cNvPr>
          <p:cNvPicPr>
            <a:picLocks noChangeAspect="1"/>
          </p:cNvPicPr>
          <p:nvPr/>
        </p:nvPicPr>
        <p:blipFill rotWithShape="1">
          <a:blip r:embed="rId2"/>
          <a:srcRect l="3722" t="57056" r="5967" b="23064"/>
          <a:stretch/>
        </p:blipFill>
        <p:spPr>
          <a:xfrm>
            <a:off x="0" y="2371326"/>
            <a:ext cx="9085263" cy="2351316"/>
          </a:xfrm>
          <a:prstGeom prst="rect">
            <a:avLst/>
          </a:prstGeom>
        </p:spPr>
      </p:pic>
      <p:sp>
        <p:nvSpPr>
          <p:cNvPr id="5" name="Rectangle 4">
            <a:extLst>
              <a:ext uri="{FF2B5EF4-FFF2-40B4-BE49-F238E27FC236}">
                <a16:creationId xmlns:a16="http://schemas.microsoft.com/office/drawing/2014/main" id="{F933B036-6A85-D957-5B04-A411431A7457}"/>
              </a:ext>
            </a:extLst>
          </p:cNvPr>
          <p:cNvSpPr/>
          <p:nvPr/>
        </p:nvSpPr>
        <p:spPr bwMode="auto">
          <a:xfrm>
            <a:off x="26127" y="2263849"/>
            <a:ext cx="9085263" cy="3072191"/>
          </a:xfrm>
          <a:prstGeom prst="rect">
            <a:avLst/>
          </a:prstGeom>
          <a:noFill/>
          <a:ln w="571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000" b="1" i="0" u="sng" strike="noStrike" cap="none" normalizeH="0" baseline="0">
              <a:ln>
                <a:noFill/>
              </a:ln>
              <a:solidFill>
                <a:schemeClr val="tx1"/>
              </a:solidFill>
              <a:effectLst/>
              <a:latin typeface="Tahoma" charset="0"/>
            </a:endParaRPr>
          </a:p>
        </p:txBody>
      </p:sp>
      <p:sp>
        <p:nvSpPr>
          <p:cNvPr id="6" name="TextBox 5">
            <a:extLst>
              <a:ext uri="{FF2B5EF4-FFF2-40B4-BE49-F238E27FC236}">
                <a16:creationId xmlns:a16="http://schemas.microsoft.com/office/drawing/2014/main" id="{DE9CC797-9FA0-60AA-772D-6AE8ED7893DD}"/>
              </a:ext>
            </a:extLst>
          </p:cNvPr>
          <p:cNvSpPr txBox="1"/>
          <p:nvPr/>
        </p:nvSpPr>
        <p:spPr>
          <a:xfrm>
            <a:off x="780198" y="2950025"/>
            <a:ext cx="805709" cy="707886"/>
          </a:xfrm>
          <a:prstGeom prst="rect">
            <a:avLst/>
          </a:prstGeom>
          <a:noFill/>
        </p:spPr>
        <p:txBody>
          <a:bodyPr wrap="square" rtlCol="0">
            <a:spAutoFit/>
          </a:bodyPr>
          <a:lstStyle/>
          <a:p>
            <a:pPr algn="ctr"/>
            <a:r>
              <a:rPr lang="en-US" sz="1000" b="0" u="none" dirty="0">
                <a:latin typeface="Arial" pitchFamily="34" charset="0"/>
                <a:cs typeface="Arial" pitchFamily="34" charset="0"/>
              </a:rPr>
              <a:t>IO Outcome Worse for M</a:t>
            </a:r>
          </a:p>
        </p:txBody>
      </p:sp>
      <p:sp>
        <p:nvSpPr>
          <p:cNvPr id="7" name="TextBox 6">
            <a:extLst>
              <a:ext uri="{FF2B5EF4-FFF2-40B4-BE49-F238E27FC236}">
                <a16:creationId xmlns:a16="http://schemas.microsoft.com/office/drawing/2014/main" id="{4FECF15A-DA07-8B4E-125E-FEB29A9EC666}"/>
              </a:ext>
            </a:extLst>
          </p:cNvPr>
          <p:cNvSpPr txBox="1"/>
          <p:nvPr/>
        </p:nvSpPr>
        <p:spPr>
          <a:xfrm>
            <a:off x="2295323" y="3303968"/>
            <a:ext cx="805709" cy="707886"/>
          </a:xfrm>
          <a:prstGeom prst="rect">
            <a:avLst/>
          </a:prstGeom>
          <a:noFill/>
        </p:spPr>
        <p:txBody>
          <a:bodyPr wrap="square" rtlCol="0">
            <a:spAutoFit/>
          </a:bodyPr>
          <a:lstStyle/>
          <a:p>
            <a:pPr algn="ctr"/>
            <a:r>
              <a:rPr lang="en-US" sz="1000" b="0" u="none" dirty="0">
                <a:solidFill>
                  <a:schemeClr val="bg1">
                    <a:lumMod val="50000"/>
                  </a:schemeClr>
                </a:solidFill>
                <a:latin typeface="Arial" pitchFamily="34" charset="0"/>
                <a:cs typeface="Arial" pitchFamily="34" charset="0"/>
              </a:rPr>
              <a:t>IO Outcome Better for NM</a:t>
            </a:r>
          </a:p>
        </p:txBody>
      </p:sp>
      <p:sp>
        <p:nvSpPr>
          <p:cNvPr id="8" name="TextBox 7">
            <a:extLst>
              <a:ext uri="{FF2B5EF4-FFF2-40B4-BE49-F238E27FC236}">
                <a16:creationId xmlns:a16="http://schemas.microsoft.com/office/drawing/2014/main" id="{65754488-8BF1-78A6-81F2-E819D0C72588}"/>
              </a:ext>
            </a:extLst>
          </p:cNvPr>
          <p:cNvSpPr txBox="1"/>
          <p:nvPr/>
        </p:nvSpPr>
        <p:spPr>
          <a:xfrm>
            <a:off x="3649672" y="3068009"/>
            <a:ext cx="805709" cy="707886"/>
          </a:xfrm>
          <a:prstGeom prst="rect">
            <a:avLst/>
          </a:prstGeom>
          <a:noFill/>
        </p:spPr>
        <p:txBody>
          <a:bodyPr wrap="square" rtlCol="0">
            <a:spAutoFit/>
          </a:bodyPr>
          <a:lstStyle/>
          <a:p>
            <a:pPr algn="ctr"/>
            <a:r>
              <a:rPr lang="en-US" sz="1000" b="0" u="none" dirty="0">
                <a:latin typeface="Arial" pitchFamily="34" charset="0"/>
                <a:cs typeface="Arial" pitchFamily="34" charset="0"/>
              </a:rPr>
              <a:t>IO Outcome Worse for M</a:t>
            </a:r>
          </a:p>
        </p:txBody>
      </p:sp>
      <p:sp>
        <p:nvSpPr>
          <p:cNvPr id="9" name="TextBox 8">
            <a:extLst>
              <a:ext uri="{FF2B5EF4-FFF2-40B4-BE49-F238E27FC236}">
                <a16:creationId xmlns:a16="http://schemas.microsoft.com/office/drawing/2014/main" id="{E429F77B-115F-58A5-D836-C56006BCF32D}"/>
              </a:ext>
            </a:extLst>
          </p:cNvPr>
          <p:cNvSpPr txBox="1"/>
          <p:nvPr/>
        </p:nvSpPr>
        <p:spPr>
          <a:xfrm>
            <a:off x="5367968" y="3240920"/>
            <a:ext cx="805709" cy="707886"/>
          </a:xfrm>
          <a:prstGeom prst="rect">
            <a:avLst/>
          </a:prstGeom>
          <a:noFill/>
        </p:spPr>
        <p:txBody>
          <a:bodyPr wrap="square" rtlCol="0">
            <a:spAutoFit/>
          </a:bodyPr>
          <a:lstStyle/>
          <a:p>
            <a:pPr algn="ctr"/>
            <a:r>
              <a:rPr lang="en-US" sz="1000" b="0" u="none" dirty="0">
                <a:solidFill>
                  <a:schemeClr val="bg1">
                    <a:lumMod val="50000"/>
                  </a:schemeClr>
                </a:solidFill>
                <a:latin typeface="Arial" pitchFamily="34" charset="0"/>
                <a:cs typeface="Arial" pitchFamily="34" charset="0"/>
              </a:rPr>
              <a:t>IO Outcome Better for NM</a:t>
            </a:r>
          </a:p>
        </p:txBody>
      </p:sp>
      <p:sp>
        <p:nvSpPr>
          <p:cNvPr id="10" name="TextBox 9">
            <a:extLst>
              <a:ext uri="{FF2B5EF4-FFF2-40B4-BE49-F238E27FC236}">
                <a16:creationId xmlns:a16="http://schemas.microsoft.com/office/drawing/2014/main" id="{499AA689-B432-53C5-8265-D6C602E6CBF7}"/>
              </a:ext>
            </a:extLst>
          </p:cNvPr>
          <p:cNvSpPr txBox="1"/>
          <p:nvPr/>
        </p:nvSpPr>
        <p:spPr>
          <a:xfrm>
            <a:off x="6548477" y="3292561"/>
            <a:ext cx="805709" cy="707886"/>
          </a:xfrm>
          <a:prstGeom prst="rect">
            <a:avLst/>
          </a:prstGeom>
          <a:noFill/>
        </p:spPr>
        <p:txBody>
          <a:bodyPr wrap="square" rtlCol="0">
            <a:spAutoFit/>
          </a:bodyPr>
          <a:lstStyle/>
          <a:p>
            <a:pPr algn="ctr"/>
            <a:r>
              <a:rPr lang="en-US" sz="1000" b="0" u="none" dirty="0">
                <a:latin typeface="Arial" pitchFamily="34" charset="0"/>
                <a:cs typeface="Arial" pitchFamily="34" charset="0"/>
              </a:rPr>
              <a:t>IO Outcome Worse for M</a:t>
            </a:r>
          </a:p>
        </p:txBody>
      </p:sp>
      <p:sp>
        <p:nvSpPr>
          <p:cNvPr id="11" name="TextBox 10">
            <a:extLst>
              <a:ext uri="{FF2B5EF4-FFF2-40B4-BE49-F238E27FC236}">
                <a16:creationId xmlns:a16="http://schemas.microsoft.com/office/drawing/2014/main" id="{1B867216-64A3-B97E-AD02-A67F0B4A429C}"/>
              </a:ext>
            </a:extLst>
          </p:cNvPr>
          <p:cNvSpPr txBox="1"/>
          <p:nvPr/>
        </p:nvSpPr>
        <p:spPr>
          <a:xfrm>
            <a:off x="7902826" y="3167529"/>
            <a:ext cx="805709" cy="707886"/>
          </a:xfrm>
          <a:prstGeom prst="rect">
            <a:avLst/>
          </a:prstGeom>
          <a:noFill/>
        </p:spPr>
        <p:txBody>
          <a:bodyPr wrap="square" rtlCol="0">
            <a:spAutoFit/>
          </a:bodyPr>
          <a:lstStyle/>
          <a:p>
            <a:pPr algn="ctr"/>
            <a:r>
              <a:rPr lang="en-US" sz="1000" b="0" u="none" dirty="0">
                <a:solidFill>
                  <a:schemeClr val="bg1">
                    <a:lumMod val="50000"/>
                  </a:schemeClr>
                </a:solidFill>
                <a:latin typeface="Arial" pitchFamily="34" charset="0"/>
                <a:cs typeface="Arial" pitchFamily="34" charset="0"/>
              </a:rPr>
              <a:t>IO Outcome Better for NM</a:t>
            </a:r>
          </a:p>
        </p:txBody>
      </p:sp>
      <p:pic>
        <p:nvPicPr>
          <p:cNvPr id="12" name="Picture 11">
            <a:extLst>
              <a:ext uri="{FF2B5EF4-FFF2-40B4-BE49-F238E27FC236}">
                <a16:creationId xmlns:a16="http://schemas.microsoft.com/office/drawing/2014/main" id="{57A29172-9186-F96E-A43B-AFE9E727DB19}"/>
              </a:ext>
            </a:extLst>
          </p:cNvPr>
          <p:cNvPicPr>
            <a:picLocks noChangeAspect="1"/>
          </p:cNvPicPr>
          <p:nvPr/>
        </p:nvPicPr>
        <p:blipFill rotWithShape="1">
          <a:blip r:embed="rId2"/>
          <a:srcRect l="19693" t="60900" r="68707" b="36155"/>
          <a:stretch/>
        </p:blipFill>
        <p:spPr>
          <a:xfrm>
            <a:off x="3744930" y="4808991"/>
            <a:ext cx="1623038" cy="484489"/>
          </a:xfrm>
          <a:prstGeom prst="rect">
            <a:avLst/>
          </a:prstGeom>
        </p:spPr>
      </p:pic>
      <p:sp>
        <p:nvSpPr>
          <p:cNvPr id="13" name="Rectangle 12">
            <a:extLst>
              <a:ext uri="{FF2B5EF4-FFF2-40B4-BE49-F238E27FC236}">
                <a16:creationId xmlns:a16="http://schemas.microsoft.com/office/drawing/2014/main" id="{6DD06AF0-0291-14FF-6688-91E70A8A65D5}"/>
              </a:ext>
            </a:extLst>
          </p:cNvPr>
          <p:cNvSpPr/>
          <p:nvPr/>
        </p:nvSpPr>
        <p:spPr bwMode="auto">
          <a:xfrm>
            <a:off x="1646870" y="2830996"/>
            <a:ext cx="1287922" cy="349754"/>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000" b="1" i="0" u="sng" strike="noStrike" cap="none" normalizeH="0" baseline="0">
              <a:ln>
                <a:noFill/>
              </a:ln>
              <a:solidFill>
                <a:schemeClr val="tx1"/>
              </a:solidFill>
              <a:effectLst/>
              <a:latin typeface="Tahoma" charset="0"/>
            </a:endParaRPr>
          </a:p>
        </p:txBody>
      </p:sp>
      <p:sp>
        <p:nvSpPr>
          <p:cNvPr id="15" name="TextBox 14">
            <a:extLst>
              <a:ext uri="{FF2B5EF4-FFF2-40B4-BE49-F238E27FC236}">
                <a16:creationId xmlns:a16="http://schemas.microsoft.com/office/drawing/2014/main" id="{7E01FFD9-8FEE-6BEC-E1BE-037025A2F84B}"/>
              </a:ext>
            </a:extLst>
          </p:cNvPr>
          <p:cNvSpPr txBox="1"/>
          <p:nvPr/>
        </p:nvSpPr>
        <p:spPr>
          <a:xfrm>
            <a:off x="363861" y="5655284"/>
            <a:ext cx="1931462" cy="830997"/>
          </a:xfrm>
          <a:prstGeom prst="rect">
            <a:avLst/>
          </a:prstGeom>
          <a:noFill/>
        </p:spPr>
        <p:txBody>
          <a:bodyPr wrap="square" rtlCol="0">
            <a:spAutoFit/>
          </a:bodyPr>
          <a:lstStyle/>
          <a:p>
            <a:r>
              <a:rPr lang="en-US" sz="1200" b="0" u="none" dirty="0">
                <a:solidFill>
                  <a:srgbClr val="00B050"/>
                </a:solidFill>
                <a:latin typeface="Arial" pitchFamily="34" charset="0"/>
                <a:cs typeface="Arial" pitchFamily="34" charset="0"/>
              </a:rPr>
              <a:t>For M, overall (relative) decline driven almost entirely by intensive margin. </a:t>
            </a:r>
            <a:endParaRPr lang="en-US" sz="1200" b="0" dirty="0">
              <a:solidFill>
                <a:srgbClr val="00B050"/>
              </a:solidFill>
              <a:latin typeface="Arial" pitchFamily="34" charset="0"/>
              <a:cs typeface="Arial" pitchFamily="34" charset="0"/>
            </a:endParaRPr>
          </a:p>
        </p:txBody>
      </p:sp>
      <p:cxnSp>
        <p:nvCxnSpPr>
          <p:cNvPr id="17" name="Straight Arrow Connector 16">
            <a:extLst>
              <a:ext uri="{FF2B5EF4-FFF2-40B4-BE49-F238E27FC236}">
                <a16:creationId xmlns:a16="http://schemas.microsoft.com/office/drawing/2014/main" id="{C2902176-E0D4-A93C-3A43-9F2683C0EF49}"/>
              </a:ext>
            </a:extLst>
          </p:cNvPr>
          <p:cNvCxnSpPr>
            <a:cxnSpLocks/>
            <a:stCxn id="15" idx="0"/>
          </p:cNvCxnSpPr>
          <p:nvPr/>
        </p:nvCxnSpPr>
        <p:spPr bwMode="auto">
          <a:xfrm flipV="1">
            <a:off x="1329592" y="3775895"/>
            <a:ext cx="2928899" cy="1879389"/>
          </a:xfrm>
          <a:prstGeom prst="straightConnector1">
            <a:avLst/>
          </a:prstGeom>
          <a:solidFill>
            <a:schemeClr val="accent1"/>
          </a:solidFill>
          <a:ln w="9525" cap="flat" cmpd="sng" algn="ctr">
            <a:solidFill>
              <a:srgbClr val="00B050"/>
            </a:solidFill>
            <a:prstDash val="solid"/>
            <a:round/>
            <a:headEnd type="none" w="med" len="med"/>
            <a:tailEnd type="triangle"/>
          </a:ln>
          <a:effectLst/>
        </p:spPr>
      </p:cxnSp>
      <p:cxnSp>
        <p:nvCxnSpPr>
          <p:cNvPr id="18" name="Straight Arrow Connector 17">
            <a:extLst>
              <a:ext uri="{FF2B5EF4-FFF2-40B4-BE49-F238E27FC236}">
                <a16:creationId xmlns:a16="http://schemas.microsoft.com/office/drawing/2014/main" id="{99ECA6FE-DE50-9C4E-6543-264A78C152C9}"/>
              </a:ext>
            </a:extLst>
          </p:cNvPr>
          <p:cNvCxnSpPr>
            <a:cxnSpLocks/>
            <a:stCxn id="15" idx="0"/>
          </p:cNvCxnSpPr>
          <p:nvPr/>
        </p:nvCxnSpPr>
        <p:spPr bwMode="auto">
          <a:xfrm flipV="1">
            <a:off x="1329592" y="3948806"/>
            <a:ext cx="256315" cy="1706478"/>
          </a:xfrm>
          <a:prstGeom prst="straightConnector1">
            <a:avLst/>
          </a:prstGeom>
          <a:solidFill>
            <a:schemeClr val="accent1"/>
          </a:solidFill>
          <a:ln w="9525" cap="flat" cmpd="sng" algn="ctr">
            <a:solidFill>
              <a:srgbClr val="00B050"/>
            </a:solidFill>
            <a:prstDash val="solid"/>
            <a:round/>
            <a:headEnd type="none" w="med" len="med"/>
            <a:tailEnd type="triangle"/>
          </a:ln>
          <a:effectLst/>
        </p:spPr>
      </p:cxnSp>
      <p:sp>
        <p:nvSpPr>
          <p:cNvPr id="23" name="TextBox 22">
            <a:extLst>
              <a:ext uri="{FF2B5EF4-FFF2-40B4-BE49-F238E27FC236}">
                <a16:creationId xmlns:a16="http://schemas.microsoft.com/office/drawing/2014/main" id="{9FFAB575-7EEF-C48A-5789-05DF264BA6A2}"/>
              </a:ext>
            </a:extLst>
          </p:cNvPr>
          <p:cNvSpPr txBox="1"/>
          <p:nvPr/>
        </p:nvSpPr>
        <p:spPr>
          <a:xfrm>
            <a:off x="6136704" y="5656248"/>
            <a:ext cx="1931462" cy="646331"/>
          </a:xfrm>
          <a:prstGeom prst="rect">
            <a:avLst/>
          </a:prstGeom>
          <a:noFill/>
        </p:spPr>
        <p:txBody>
          <a:bodyPr wrap="square" rtlCol="0">
            <a:spAutoFit/>
          </a:bodyPr>
          <a:lstStyle/>
          <a:p>
            <a:r>
              <a:rPr lang="en-US" sz="1200" b="0" u="none" dirty="0">
                <a:solidFill>
                  <a:srgbClr val="0000FF"/>
                </a:solidFill>
                <a:latin typeface="Arial" pitchFamily="34" charset="0"/>
                <a:cs typeface="Arial" pitchFamily="34" charset="0"/>
              </a:rPr>
              <a:t>For NM, overall (relative) gains occur along both margins</a:t>
            </a:r>
          </a:p>
        </p:txBody>
      </p:sp>
      <p:cxnSp>
        <p:nvCxnSpPr>
          <p:cNvPr id="24" name="Straight Arrow Connector 23">
            <a:extLst>
              <a:ext uri="{FF2B5EF4-FFF2-40B4-BE49-F238E27FC236}">
                <a16:creationId xmlns:a16="http://schemas.microsoft.com/office/drawing/2014/main" id="{4FE1B459-527F-14F4-90FD-0826BA1271FC}"/>
              </a:ext>
            </a:extLst>
          </p:cNvPr>
          <p:cNvCxnSpPr>
            <a:cxnSpLocks/>
            <a:stCxn id="23" idx="0"/>
          </p:cNvCxnSpPr>
          <p:nvPr/>
        </p:nvCxnSpPr>
        <p:spPr bwMode="auto">
          <a:xfrm flipV="1">
            <a:off x="7102435" y="3875415"/>
            <a:ext cx="779277" cy="1780833"/>
          </a:xfrm>
          <a:prstGeom prst="straightConnector1">
            <a:avLst/>
          </a:prstGeom>
          <a:solidFill>
            <a:schemeClr val="accent1"/>
          </a:solidFill>
          <a:ln w="9525" cap="flat" cmpd="sng" algn="ctr">
            <a:solidFill>
              <a:srgbClr val="0000FF"/>
            </a:solidFill>
            <a:prstDash val="solid"/>
            <a:round/>
            <a:headEnd type="none" w="med" len="med"/>
            <a:tailEnd type="triangle"/>
          </a:ln>
          <a:effectLst/>
        </p:spPr>
      </p:cxnSp>
      <p:cxnSp>
        <p:nvCxnSpPr>
          <p:cNvPr id="25" name="Straight Arrow Connector 24">
            <a:extLst>
              <a:ext uri="{FF2B5EF4-FFF2-40B4-BE49-F238E27FC236}">
                <a16:creationId xmlns:a16="http://schemas.microsoft.com/office/drawing/2014/main" id="{9B3ABEA2-1724-F737-D179-34503B74D1CF}"/>
              </a:ext>
            </a:extLst>
          </p:cNvPr>
          <p:cNvCxnSpPr>
            <a:cxnSpLocks/>
            <a:stCxn id="23" idx="0"/>
          </p:cNvCxnSpPr>
          <p:nvPr/>
        </p:nvCxnSpPr>
        <p:spPr bwMode="auto">
          <a:xfrm flipH="1" flipV="1">
            <a:off x="5341841" y="3948806"/>
            <a:ext cx="1760594" cy="1707442"/>
          </a:xfrm>
          <a:prstGeom prst="straightConnector1">
            <a:avLst/>
          </a:prstGeom>
          <a:solidFill>
            <a:schemeClr val="accent1"/>
          </a:solidFill>
          <a:ln w="9525" cap="flat" cmpd="sng" algn="ctr">
            <a:solidFill>
              <a:srgbClr val="0000FF"/>
            </a:solidFill>
            <a:prstDash val="solid"/>
            <a:round/>
            <a:headEnd type="none" w="med" len="med"/>
            <a:tailEnd type="triangle"/>
          </a:ln>
          <a:effectLst/>
        </p:spPr>
      </p:cxnSp>
      <p:cxnSp>
        <p:nvCxnSpPr>
          <p:cNvPr id="28" name="Straight Arrow Connector 27">
            <a:extLst>
              <a:ext uri="{FF2B5EF4-FFF2-40B4-BE49-F238E27FC236}">
                <a16:creationId xmlns:a16="http://schemas.microsoft.com/office/drawing/2014/main" id="{C8748B03-F125-E543-64BC-FED3F95B0E1F}"/>
              </a:ext>
            </a:extLst>
          </p:cNvPr>
          <p:cNvCxnSpPr>
            <a:cxnSpLocks/>
            <a:stCxn id="23" idx="0"/>
          </p:cNvCxnSpPr>
          <p:nvPr/>
        </p:nvCxnSpPr>
        <p:spPr bwMode="auto">
          <a:xfrm flipH="1" flipV="1">
            <a:off x="2456360" y="3948806"/>
            <a:ext cx="4646075" cy="1707442"/>
          </a:xfrm>
          <a:prstGeom prst="straightConnector1">
            <a:avLst/>
          </a:prstGeom>
          <a:solidFill>
            <a:schemeClr val="accent1"/>
          </a:solidFill>
          <a:ln w="9525" cap="flat" cmpd="sng" algn="ctr">
            <a:solidFill>
              <a:srgbClr val="0000FF"/>
            </a:solidFill>
            <a:prstDash val="solid"/>
            <a:round/>
            <a:headEnd type="none" w="med" len="med"/>
            <a:tailEnd type="triangle"/>
          </a:ln>
          <a:effectLst/>
        </p:spPr>
      </p:cxnSp>
    </p:spTree>
    <p:extLst>
      <p:ext uri="{BB962C8B-B14F-4D97-AF65-F5344CB8AC3E}">
        <p14:creationId xmlns:p14="http://schemas.microsoft.com/office/powerpoint/2010/main" val="773630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3"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lstStyle/>
          <a:p>
            <a:r>
              <a:rPr lang="en-US" dirty="0">
                <a:solidFill>
                  <a:schemeClr val="bg1">
                    <a:lumMod val="65000"/>
                  </a:schemeClr>
                </a:solidFill>
              </a:rPr>
              <a:t>Introduction </a:t>
            </a:r>
          </a:p>
          <a:p>
            <a:endParaRPr lang="en-US" dirty="0"/>
          </a:p>
          <a:p>
            <a:r>
              <a:rPr lang="en-US" dirty="0">
                <a:solidFill>
                  <a:schemeClr val="bg1">
                    <a:lumMod val="65000"/>
                  </a:schemeClr>
                </a:solidFill>
              </a:rPr>
              <a:t>Data</a:t>
            </a:r>
          </a:p>
          <a:p>
            <a:endParaRPr lang="en-US" dirty="0">
              <a:solidFill>
                <a:schemeClr val="bg1">
                  <a:lumMod val="65000"/>
                </a:schemeClr>
              </a:solidFill>
            </a:endParaRPr>
          </a:p>
          <a:p>
            <a:r>
              <a:rPr lang="en-US" dirty="0">
                <a:solidFill>
                  <a:schemeClr val="bg1">
                    <a:lumMod val="65000"/>
                  </a:schemeClr>
                </a:solidFill>
              </a:rPr>
              <a:t>Reallocation after PNTR</a:t>
            </a:r>
          </a:p>
          <a:p>
            <a:endParaRPr lang="en-US" dirty="0">
              <a:solidFill>
                <a:schemeClr val="bg1">
                  <a:lumMod val="65000"/>
                </a:schemeClr>
              </a:solidFill>
            </a:endParaRPr>
          </a:p>
          <a:p>
            <a:r>
              <a:rPr lang="en-US" dirty="0">
                <a:solidFill>
                  <a:schemeClr val="bg1">
                    <a:lumMod val="65000"/>
                  </a:schemeClr>
                </a:solidFill>
              </a:rPr>
              <a:t>PNTR and earnings: direct specification</a:t>
            </a:r>
          </a:p>
          <a:p>
            <a:endParaRPr lang="en-US" dirty="0">
              <a:solidFill>
                <a:schemeClr val="accent6"/>
              </a:solidFill>
            </a:endParaRPr>
          </a:p>
          <a:p>
            <a:r>
              <a:rPr lang="en-US" dirty="0">
                <a:solidFill>
                  <a:schemeClr val="bg1">
                    <a:lumMod val="65000"/>
                  </a:schemeClr>
                </a:solidFill>
              </a:rPr>
              <a:t>PNTR and earnings: IO specification</a:t>
            </a:r>
          </a:p>
          <a:p>
            <a:endParaRPr lang="en-US" dirty="0">
              <a:solidFill>
                <a:schemeClr val="bg1">
                  <a:lumMod val="65000"/>
                </a:schemeClr>
              </a:solidFill>
            </a:endParaRPr>
          </a:p>
          <a:p>
            <a:r>
              <a:rPr lang="en-US" dirty="0">
                <a:solidFill>
                  <a:schemeClr val="accent6"/>
                </a:solidFill>
              </a:rPr>
              <a:t>PNTR and worker attributes</a:t>
            </a:r>
          </a:p>
          <a:p>
            <a:endParaRPr lang="en-US" dirty="0">
              <a:solidFill>
                <a:schemeClr val="accent6"/>
              </a:solidFill>
            </a:endParaRPr>
          </a:p>
          <a:p>
            <a:r>
              <a:rPr lang="en-US" dirty="0">
                <a:solidFill>
                  <a:schemeClr val="bg1">
                    <a:lumMod val="65000"/>
                  </a:schemeClr>
                </a:solidFill>
              </a:rPr>
              <a:t>Conclusion</a:t>
            </a:r>
          </a:p>
          <a:p>
            <a:endParaRPr lang="en-US" dirty="0">
              <a:solidFill>
                <a:schemeClr val="bg1">
                  <a:lumMod val="50000"/>
                </a:schemeClr>
              </a:solidFill>
            </a:endParaRPr>
          </a:p>
          <a:p>
            <a:pPr marL="0" indent="0">
              <a:buNone/>
            </a:pPr>
            <a:endParaRPr lang="en-US" dirty="0">
              <a:solidFill>
                <a:schemeClr val="bg1">
                  <a:lumMod val="50000"/>
                </a:schemeClr>
              </a:solidFill>
            </a:endParaRPr>
          </a:p>
          <a:p>
            <a:endParaRPr lang="en-US" dirty="0"/>
          </a:p>
        </p:txBody>
      </p:sp>
      <p:sp>
        <p:nvSpPr>
          <p:cNvPr id="4" name="Slide Number Placeholder 3"/>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66</a:t>
            </a:fld>
            <a:endParaRPr lang="en-GB" dirty="0"/>
          </a:p>
        </p:txBody>
      </p:sp>
    </p:spTree>
    <p:extLst>
      <p:ext uri="{BB962C8B-B14F-4D97-AF65-F5344CB8AC3E}">
        <p14:creationId xmlns:p14="http://schemas.microsoft.com/office/powerpoint/2010/main" val="203192085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3938B-ACC5-D608-5A56-DEA740B42E45}"/>
              </a:ext>
            </a:extLst>
          </p:cNvPr>
          <p:cNvSpPr>
            <a:spLocks noGrp="1"/>
          </p:cNvSpPr>
          <p:nvPr>
            <p:ph type="title"/>
          </p:nvPr>
        </p:nvSpPr>
        <p:spPr/>
        <p:txBody>
          <a:bodyPr/>
          <a:lstStyle/>
          <a:p>
            <a:r>
              <a:rPr lang="en-US" dirty="0"/>
              <a:t>Triple Interaction DID</a:t>
            </a:r>
          </a:p>
        </p:txBody>
      </p:sp>
      <p:sp>
        <p:nvSpPr>
          <p:cNvPr id="3" name="Content Placeholder 2">
            <a:extLst>
              <a:ext uri="{FF2B5EF4-FFF2-40B4-BE49-F238E27FC236}">
                <a16:creationId xmlns:a16="http://schemas.microsoft.com/office/drawing/2014/main" id="{4F18777D-6A82-DF2F-4A4E-46B31781F9F9}"/>
              </a:ext>
            </a:extLst>
          </p:cNvPr>
          <p:cNvSpPr>
            <a:spLocks noGrp="1"/>
          </p:cNvSpPr>
          <p:nvPr>
            <p:ph idx="1"/>
          </p:nvPr>
        </p:nvSpPr>
        <p:spPr>
          <a:xfrm>
            <a:off x="354012" y="1089025"/>
            <a:ext cx="8543497" cy="5768975"/>
          </a:xfrm>
        </p:spPr>
        <p:txBody>
          <a:bodyPr/>
          <a:lstStyle/>
          <a:p>
            <a:r>
              <a:rPr lang="en-US" dirty="0"/>
              <a:t>Amend specification above to interact all 6 exposures with an initial worker attribute</a:t>
            </a:r>
          </a:p>
          <a:p>
            <a:pPr lvl="1"/>
            <a:endParaRPr lang="en-US" dirty="0"/>
          </a:p>
          <a:p>
            <a:r>
              <a:rPr lang="en-US" dirty="0"/>
              <a:t>In separate regressions, consider</a:t>
            </a:r>
          </a:p>
          <a:p>
            <a:pPr lvl="1"/>
            <a:r>
              <a:rPr lang="en-US" dirty="0"/>
              <a:t>Female vs male</a:t>
            </a:r>
          </a:p>
          <a:p>
            <a:pPr lvl="1"/>
            <a:r>
              <a:rPr lang="en-US" dirty="0"/>
              <a:t>Below age 30 or above</a:t>
            </a:r>
          </a:p>
          <a:p>
            <a:pPr lvl="1"/>
            <a:r>
              <a:rPr lang="en-US" dirty="0"/>
              <a:t>At least bachelors degree or not</a:t>
            </a:r>
          </a:p>
          <a:p>
            <a:pPr lvl="1"/>
            <a:r>
              <a:rPr lang="en-US" dirty="0"/>
              <a:t>Non-white vs white</a:t>
            </a:r>
          </a:p>
          <a:p>
            <a:pPr lvl="1"/>
            <a:r>
              <a:rPr lang="en-US" dirty="0"/>
              <a:t>Q4 earnings vs not </a:t>
            </a:r>
          </a:p>
          <a:p>
            <a:pPr lvl="1"/>
            <a:r>
              <a:rPr lang="en-US" dirty="0"/>
              <a:t>Worker at small vs large firm</a:t>
            </a:r>
          </a:p>
          <a:p>
            <a:pPr lvl="1"/>
            <a:r>
              <a:rPr lang="en-US" dirty="0"/>
              <a:t>Worker at trading vs non-trading firm</a:t>
            </a:r>
          </a:p>
          <a:p>
            <a:pPr lvl="1"/>
            <a:r>
              <a:rPr lang="en-US" dirty="0"/>
              <a:t>Worker at diversified vs non-diversified firm</a:t>
            </a:r>
          </a:p>
          <a:p>
            <a:pPr lvl="1"/>
            <a:endParaRPr lang="en-US" dirty="0"/>
          </a:p>
          <a:p>
            <a:r>
              <a:rPr lang="en-US" dirty="0"/>
              <a:t>Plot predicted relative earnings for each group, as in above figures</a:t>
            </a:r>
          </a:p>
        </p:txBody>
      </p:sp>
      <p:sp>
        <p:nvSpPr>
          <p:cNvPr id="4" name="Slide Number Placeholder 3">
            <a:extLst>
              <a:ext uri="{FF2B5EF4-FFF2-40B4-BE49-F238E27FC236}">
                <a16:creationId xmlns:a16="http://schemas.microsoft.com/office/drawing/2014/main" id="{B60E0E4B-BFE0-40A5-72D2-3C3E25E15597}"/>
              </a:ext>
            </a:extLst>
          </p:cNvPr>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67</a:t>
            </a:fld>
            <a:endParaRPr lang="en-GB" dirty="0"/>
          </a:p>
        </p:txBody>
      </p:sp>
      <p:sp>
        <p:nvSpPr>
          <p:cNvPr id="5" name="TextBox 4">
            <a:extLst>
              <a:ext uri="{FF2B5EF4-FFF2-40B4-BE49-F238E27FC236}">
                <a16:creationId xmlns:a16="http://schemas.microsoft.com/office/drawing/2014/main" id="{157151DC-44DA-65CB-707B-9A6D3FF69017}"/>
              </a:ext>
            </a:extLst>
          </p:cNvPr>
          <p:cNvSpPr txBox="1"/>
          <p:nvPr/>
        </p:nvSpPr>
        <p:spPr>
          <a:xfrm flipH="1">
            <a:off x="6491392" y="4471569"/>
            <a:ext cx="2182344" cy="415498"/>
          </a:xfrm>
          <a:prstGeom prst="rect">
            <a:avLst/>
          </a:prstGeom>
          <a:noFill/>
        </p:spPr>
        <p:txBody>
          <a:bodyPr wrap="square" rtlCol="0">
            <a:spAutoFit/>
          </a:bodyPr>
          <a:lstStyle/>
          <a:p>
            <a:pPr defTabSz="457200"/>
            <a:r>
              <a:rPr lang="en-US" sz="1050" b="0" u="none" dirty="0">
                <a:solidFill>
                  <a:srgbClr val="FF0000"/>
                </a:solidFill>
                <a:latin typeface="Arial" pitchFamily="34" charset="0"/>
                <a:cs typeface="Arial" pitchFamily="34" charset="0"/>
              </a:rPr>
              <a:t>Are firm characteristics important for worker outcomes?</a:t>
            </a:r>
          </a:p>
        </p:txBody>
      </p:sp>
      <p:sp>
        <p:nvSpPr>
          <p:cNvPr id="6" name="Right Brace 5">
            <a:extLst>
              <a:ext uri="{FF2B5EF4-FFF2-40B4-BE49-F238E27FC236}">
                <a16:creationId xmlns:a16="http://schemas.microsoft.com/office/drawing/2014/main" id="{059620E7-5331-E142-EBAB-35E3568EADC1}"/>
              </a:ext>
            </a:extLst>
          </p:cNvPr>
          <p:cNvSpPr/>
          <p:nvPr/>
        </p:nvSpPr>
        <p:spPr bwMode="auto">
          <a:xfrm>
            <a:off x="6334901" y="4302036"/>
            <a:ext cx="156492" cy="1085793"/>
          </a:xfrm>
          <a:prstGeom prst="rightBrace">
            <a:avLst>
              <a:gd name="adj1" fmla="val 8333"/>
              <a:gd name="adj2" fmla="val 26712"/>
            </a:avLst>
          </a:prstGeom>
          <a:noFill/>
          <a:ln w="9525" cap="flat" cmpd="sng" algn="ctr">
            <a:solidFill>
              <a:srgbClr val="FF0000"/>
            </a:solidFill>
            <a:prstDash val="solid"/>
            <a:round/>
            <a:headEnd type="none" w="med" len="med"/>
            <a:tailEnd type="none" w="med" len="med"/>
          </a:ln>
          <a:effectLst/>
        </p:spPr>
        <p:txBody>
          <a:bodyPr rtlCol="0" anchor="ctr"/>
          <a:lstStyle/>
          <a:p>
            <a:pPr algn="ctr"/>
            <a:endParaRPr lang="en-US"/>
          </a:p>
        </p:txBody>
      </p:sp>
    </p:spTree>
    <p:extLst>
      <p:ext uri="{BB962C8B-B14F-4D97-AF65-F5344CB8AC3E}">
        <p14:creationId xmlns:p14="http://schemas.microsoft.com/office/powerpoint/2010/main" val="1133781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p:bldP spid="6"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CFDED40-4090-FDB7-4F10-F8C603017777}"/>
              </a:ext>
            </a:extLst>
          </p:cNvPr>
          <p:cNvPicPr>
            <a:picLocks noChangeAspect="1"/>
          </p:cNvPicPr>
          <p:nvPr/>
        </p:nvPicPr>
        <p:blipFill rotWithShape="1">
          <a:blip r:embed="rId2"/>
          <a:srcRect b="74197"/>
          <a:stretch/>
        </p:blipFill>
        <p:spPr>
          <a:xfrm>
            <a:off x="-409307" y="888201"/>
            <a:ext cx="6148551" cy="1769562"/>
          </a:xfrm>
          <a:prstGeom prst="rect">
            <a:avLst/>
          </a:prstGeom>
        </p:spPr>
      </p:pic>
      <p:sp>
        <p:nvSpPr>
          <p:cNvPr id="2" name="Title 1">
            <a:extLst>
              <a:ext uri="{FF2B5EF4-FFF2-40B4-BE49-F238E27FC236}">
                <a16:creationId xmlns:a16="http://schemas.microsoft.com/office/drawing/2014/main" id="{A54A3AC3-787E-FC4E-FF72-485CD21589EA}"/>
              </a:ext>
            </a:extLst>
          </p:cNvPr>
          <p:cNvSpPr>
            <a:spLocks noGrp="1"/>
          </p:cNvSpPr>
          <p:nvPr>
            <p:ph type="title"/>
          </p:nvPr>
        </p:nvSpPr>
        <p:spPr/>
        <p:txBody>
          <a:bodyPr/>
          <a:lstStyle/>
          <a:p>
            <a:r>
              <a:rPr lang="en-US" dirty="0"/>
              <a:t>Triple Interaction DID</a:t>
            </a:r>
          </a:p>
        </p:txBody>
      </p:sp>
      <p:sp>
        <p:nvSpPr>
          <p:cNvPr id="3" name="Slide Number Placeholder 2">
            <a:extLst>
              <a:ext uri="{FF2B5EF4-FFF2-40B4-BE49-F238E27FC236}">
                <a16:creationId xmlns:a16="http://schemas.microsoft.com/office/drawing/2014/main" id="{54DF4118-4A2B-9FD2-1BB9-970448A9A59A}"/>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68</a:t>
            </a:fld>
            <a:endParaRPr lang="en-GB" dirty="0"/>
          </a:p>
        </p:txBody>
      </p:sp>
      <p:sp>
        <p:nvSpPr>
          <p:cNvPr id="6" name="TextBox 5">
            <a:extLst>
              <a:ext uri="{FF2B5EF4-FFF2-40B4-BE49-F238E27FC236}">
                <a16:creationId xmlns:a16="http://schemas.microsoft.com/office/drawing/2014/main" id="{9CC20AA2-1DCF-32A5-2F7C-FC6B771561DC}"/>
              </a:ext>
            </a:extLst>
          </p:cNvPr>
          <p:cNvSpPr txBox="1"/>
          <p:nvPr/>
        </p:nvSpPr>
        <p:spPr>
          <a:xfrm>
            <a:off x="5486400" y="1305031"/>
            <a:ext cx="3657600" cy="1200329"/>
          </a:xfrm>
          <a:prstGeom prst="rect">
            <a:avLst/>
          </a:prstGeom>
          <a:solidFill>
            <a:schemeClr val="bg1"/>
          </a:solidFill>
        </p:spPr>
        <p:txBody>
          <a:bodyPr wrap="square" rtlCol="0">
            <a:spAutoFit/>
          </a:bodyPr>
          <a:lstStyle/>
          <a:p>
            <a:r>
              <a:rPr lang="en-US" sz="1200" b="0" u="none" dirty="0">
                <a:solidFill>
                  <a:schemeClr val="accent6"/>
                </a:solidFill>
                <a:latin typeface="Arial" pitchFamily="34" charset="0"/>
                <a:cs typeface="Arial" pitchFamily="34" charset="0"/>
              </a:rPr>
              <a:t>M workers at initially small firms have higher predicted relative earnings than workers at initially large firms. </a:t>
            </a:r>
            <a:br>
              <a:rPr lang="en-US" sz="1200" b="0" u="none" dirty="0">
                <a:solidFill>
                  <a:schemeClr val="accent6"/>
                </a:solidFill>
                <a:latin typeface="Arial" pitchFamily="34" charset="0"/>
                <a:cs typeface="Arial" pitchFamily="34" charset="0"/>
              </a:rPr>
            </a:br>
            <a:br>
              <a:rPr lang="en-US" sz="1200" b="0" u="none" dirty="0">
                <a:solidFill>
                  <a:schemeClr val="accent6"/>
                </a:solidFill>
                <a:latin typeface="Arial" pitchFamily="34" charset="0"/>
                <a:cs typeface="Arial" pitchFamily="34" charset="0"/>
              </a:rPr>
            </a:br>
            <a:r>
              <a:rPr lang="en-US" sz="1200" b="0" u="none" dirty="0">
                <a:solidFill>
                  <a:schemeClr val="accent6"/>
                </a:solidFill>
                <a:latin typeface="Arial" pitchFamily="34" charset="0"/>
                <a:cs typeface="Arial" pitchFamily="34" charset="0"/>
              </a:rPr>
              <a:t>First worker-level evidence consistent with Holmes and Stevens (2014)</a:t>
            </a:r>
          </a:p>
        </p:txBody>
      </p:sp>
      <p:pic>
        <p:nvPicPr>
          <p:cNvPr id="7" name="Picture 6">
            <a:extLst>
              <a:ext uri="{FF2B5EF4-FFF2-40B4-BE49-F238E27FC236}">
                <a16:creationId xmlns:a16="http://schemas.microsoft.com/office/drawing/2014/main" id="{C876AE91-CC4B-C30D-596C-35F31A0FEA09}"/>
              </a:ext>
            </a:extLst>
          </p:cNvPr>
          <p:cNvPicPr>
            <a:picLocks noChangeAspect="1"/>
          </p:cNvPicPr>
          <p:nvPr/>
        </p:nvPicPr>
        <p:blipFill rotWithShape="1">
          <a:blip r:embed="rId2"/>
          <a:srcRect l="50279" t="37428" r="38211" b="58863"/>
          <a:stretch/>
        </p:blipFill>
        <p:spPr>
          <a:xfrm>
            <a:off x="2008985" y="2657763"/>
            <a:ext cx="1311966" cy="471718"/>
          </a:xfrm>
          <a:prstGeom prst="rect">
            <a:avLst/>
          </a:prstGeom>
        </p:spPr>
      </p:pic>
    </p:spTree>
    <p:extLst>
      <p:ext uri="{BB962C8B-B14F-4D97-AF65-F5344CB8AC3E}">
        <p14:creationId xmlns:p14="http://schemas.microsoft.com/office/powerpoint/2010/main" val="247597177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CFDED40-4090-FDB7-4F10-F8C603017777}"/>
              </a:ext>
            </a:extLst>
          </p:cNvPr>
          <p:cNvPicPr>
            <a:picLocks noChangeAspect="1"/>
          </p:cNvPicPr>
          <p:nvPr/>
        </p:nvPicPr>
        <p:blipFill rotWithShape="1">
          <a:blip r:embed="rId2"/>
          <a:srcRect b="74197"/>
          <a:stretch/>
        </p:blipFill>
        <p:spPr>
          <a:xfrm>
            <a:off x="-409307" y="888201"/>
            <a:ext cx="6148551" cy="1769562"/>
          </a:xfrm>
          <a:prstGeom prst="rect">
            <a:avLst/>
          </a:prstGeom>
        </p:spPr>
      </p:pic>
      <p:pic>
        <p:nvPicPr>
          <p:cNvPr id="10" name="Picture 9">
            <a:extLst>
              <a:ext uri="{FF2B5EF4-FFF2-40B4-BE49-F238E27FC236}">
                <a16:creationId xmlns:a16="http://schemas.microsoft.com/office/drawing/2014/main" id="{9D643A80-F4DB-FB59-CEC9-626BCC9CB948}"/>
              </a:ext>
            </a:extLst>
          </p:cNvPr>
          <p:cNvPicPr>
            <a:picLocks noChangeAspect="1"/>
          </p:cNvPicPr>
          <p:nvPr/>
        </p:nvPicPr>
        <p:blipFill rotWithShape="1">
          <a:blip r:embed="rId2"/>
          <a:srcRect t="54313" b="19884"/>
          <a:stretch/>
        </p:blipFill>
        <p:spPr>
          <a:xfrm>
            <a:off x="-298898" y="2583080"/>
            <a:ext cx="6148551" cy="1769561"/>
          </a:xfrm>
          <a:prstGeom prst="rect">
            <a:avLst/>
          </a:prstGeom>
        </p:spPr>
      </p:pic>
      <p:sp>
        <p:nvSpPr>
          <p:cNvPr id="2" name="Title 1">
            <a:extLst>
              <a:ext uri="{FF2B5EF4-FFF2-40B4-BE49-F238E27FC236}">
                <a16:creationId xmlns:a16="http://schemas.microsoft.com/office/drawing/2014/main" id="{A54A3AC3-787E-FC4E-FF72-485CD21589EA}"/>
              </a:ext>
            </a:extLst>
          </p:cNvPr>
          <p:cNvSpPr>
            <a:spLocks noGrp="1"/>
          </p:cNvSpPr>
          <p:nvPr>
            <p:ph type="title"/>
          </p:nvPr>
        </p:nvSpPr>
        <p:spPr/>
        <p:txBody>
          <a:bodyPr/>
          <a:lstStyle/>
          <a:p>
            <a:r>
              <a:rPr lang="en-US" dirty="0"/>
              <a:t>Triple Interaction DID</a:t>
            </a:r>
          </a:p>
        </p:txBody>
      </p:sp>
      <p:sp>
        <p:nvSpPr>
          <p:cNvPr id="3" name="Slide Number Placeholder 2">
            <a:extLst>
              <a:ext uri="{FF2B5EF4-FFF2-40B4-BE49-F238E27FC236}">
                <a16:creationId xmlns:a16="http://schemas.microsoft.com/office/drawing/2014/main" id="{54DF4118-4A2B-9FD2-1BB9-970448A9A59A}"/>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69</a:t>
            </a:fld>
            <a:endParaRPr lang="en-GB" dirty="0"/>
          </a:p>
        </p:txBody>
      </p:sp>
      <p:sp>
        <p:nvSpPr>
          <p:cNvPr id="6" name="TextBox 5">
            <a:extLst>
              <a:ext uri="{FF2B5EF4-FFF2-40B4-BE49-F238E27FC236}">
                <a16:creationId xmlns:a16="http://schemas.microsoft.com/office/drawing/2014/main" id="{9CC20AA2-1DCF-32A5-2F7C-FC6B771561DC}"/>
              </a:ext>
            </a:extLst>
          </p:cNvPr>
          <p:cNvSpPr txBox="1"/>
          <p:nvPr/>
        </p:nvSpPr>
        <p:spPr>
          <a:xfrm>
            <a:off x="5486400" y="1305031"/>
            <a:ext cx="3657600" cy="1200329"/>
          </a:xfrm>
          <a:prstGeom prst="rect">
            <a:avLst/>
          </a:prstGeom>
          <a:solidFill>
            <a:schemeClr val="bg1"/>
          </a:solidFill>
        </p:spPr>
        <p:txBody>
          <a:bodyPr wrap="square" rtlCol="0">
            <a:spAutoFit/>
          </a:bodyPr>
          <a:lstStyle/>
          <a:p>
            <a:r>
              <a:rPr lang="en-US" sz="1200" b="0" u="none" dirty="0">
                <a:solidFill>
                  <a:schemeClr val="bg1">
                    <a:lumMod val="50000"/>
                  </a:schemeClr>
                </a:solidFill>
                <a:latin typeface="Arial" pitchFamily="34" charset="0"/>
                <a:cs typeface="Arial" pitchFamily="34" charset="0"/>
              </a:rPr>
              <a:t>M workers at initially small firms have higher predicted relative earnings than workers at initially large firms. </a:t>
            </a:r>
            <a:br>
              <a:rPr lang="en-US" sz="1200" b="0" u="none" dirty="0">
                <a:solidFill>
                  <a:schemeClr val="bg1">
                    <a:lumMod val="50000"/>
                  </a:schemeClr>
                </a:solidFill>
                <a:latin typeface="Arial" pitchFamily="34" charset="0"/>
                <a:cs typeface="Arial" pitchFamily="34" charset="0"/>
              </a:rPr>
            </a:br>
            <a:br>
              <a:rPr lang="en-US" sz="1200" b="0" u="none" dirty="0">
                <a:solidFill>
                  <a:schemeClr val="bg1">
                    <a:lumMod val="50000"/>
                  </a:schemeClr>
                </a:solidFill>
                <a:latin typeface="Arial" pitchFamily="34" charset="0"/>
                <a:cs typeface="Arial" pitchFamily="34" charset="0"/>
              </a:rPr>
            </a:br>
            <a:r>
              <a:rPr lang="en-US" sz="1200" b="0" u="none" dirty="0">
                <a:solidFill>
                  <a:schemeClr val="bg1">
                    <a:lumMod val="50000"/>
                  </a:schemeClr>
                </a:solidFill>
                <a:latin typeface="Arial" pitchFamily="34" charset="0"/>
                <a:cs typeface="Arial" pitchFamily="34" charset="0"/>
              </a:rPr>
              <a:t>First worker-level evidence consistent with Holmes and Stevens (2014)</a:t>
            </a:r>
          </a:p>
        </p:txBody>
      </p:sp>
      <p:pic>
        <p:nvPicPr>
          <p:cNvPr id="7" name="Picture 6">
            <a:extLst>
              <a:ext uri="{FF2B5EF4-FFF2-40B4-BE49-F238E27FC236}">
                <a16:creationId xmlns:a16="http://schemas.microsoft.com/office/drawing/2014/main" id="{C876AE91-CC4B-C30D-596C-35F31A0FEA09}"/>
              </a:ext>
            </a:extLst>
          </p:cNvPr>
          <p:cNvPicPr>
            <a:picLocks noChangeAspect="1"/>
          </p:cNvPicPr>
          <p:nvPr/>
        </p:nvPicPr>
        <p:blipFill rotWithShape="1">
          <a:blip r:embed="rId2"/>
          <a:srcRect l="50279" t="37428" r="38211" b="58863"/>
          <a:stretch/>
        </p:blipFill>
        <p:spPr>
          <a:xfrm>
            <a:off x="2008985" y="4403555"/>
            <a:ext cx="1311966" cy="471718"/>
          </a:xfrm>
          <a:prstGeom prst="rect">
            <a:avLst/>
          </a:prstGeom>
        </p:spPr>
      </p:pic>
      <p:sp>
        <p:nvSpPr>
          <p:cNvPr id="8" name="TextBox 7">
            <a:extLst>
              <a:ext uri="{FF2B5EF4-FFF2-40B4-BE49-F238E27FC236}">
                <a16:creationId xmlns:a16="http://schemas.microsoft.com/office/drawing/2014/main" id="{954C2892-7009-26F5-6C06-64DB230E890E}"/>
              </a:ext>
            </a:extLst>
          </p:cNvPr>
          <p:cNvSpPr txBox="1"/>
          <p:nvPr/>
        </p:nvSpPr>
        <p:spPr>
          <a:xfrm>
            <a:off x="5486400" y="2964256"/>
            <a:ext cx="3657600" cy="1384995"/>
          </a:xfrm>
          <a:prstGeom prst="rect">
            <a:avLst/>
          </a:prstGeom>
          <a:solidFill>
            <a:schemeClr val="bg1"/>
          </a:solidFill>
        </p:spPr>
        <p:txBody>
          <a:bodyPr wrap="square" rtlCol="0">
            <a:spAutoFit/>
          </a:bodyPr>
          <a:lstStyle/>
          <a:p>
            <a:r>
              <a:rPr lang="en-US" sz="1200" b="0" u="none" dirty="0">
                <a:solidFill>
                  <a:schemeClr val="accent6"/>
                </a:solidFill>
                <a:latin typeface="Arial" pitchFamily="34" charset="0"/>
                <a:cs typeface="Arial" pitchFamily="34" charset="0"/>
              </a:rPr>
              <a:t>M workers at diversified firms (have both M and NM) do relatively worse</a:t>
            </a:r>
          </a:p>
          <a:p>
            <a:endParaRPr lang="en-US" sz="1200" b="0" u="none" dirty="0">
              <a:solidFill>
                <a:schemeClr val="accent6"/>
              </a:solidFill>
              <a:latin typeface="Arial" pitchFamily="34" charset="0"/>
              <a:cs typeface="Arial" pitchFamily="34" charset="0"/>
            </a:endParaRPr>
          </a:p>
          <a:p>
            <a:r>
              <a:rPr lang="en-US" sz="1200" b="0" u="none" dirty="0">
                <a:solidFill>
                  <a:schemeClr val="accent6"/>
                </a:solidFill>
                <a:latin typeface="Arial" pitchFamily="34" charset="0"/>
                <a:cs typeface="Arial" pitchFamily="34" charset="0"/>
              </a:rPr>
              <a:t>Surprising? Might think these workers have better ability to switch sectors?</a:t>
            </a:r>
          </a:p>
          <a:p>
            <a:endParaRPr lang="en-US" sz="1200" b="0" u="none" dirty="0">
              <a:solidFill>
                <a:schemeClr val="accent6"/>
              </a:solidFill>
              <a:latin typeface="Arial" pitchFamily="34" charset="0"/>
              <a:cs typeface="Arial" pitchFamily="34" charset="0"/>
            </a:endParaRPr>
          </a:p>
          <a:p>
            <a:r>
              <a:rPr lang="en-US" sz="1200" b="0" u="none" dirty="0">
                <a:solidFill>
                  <a:schemeClr val="accent6"/>
                </a:solidFill>
                <a:latin typeface="Arial" pitchFamily="34" charset="0"/>
                <a:cs typeface="Arial" pitchFamily="34" charset="0"/>
              </a:rPr>
              <a:t>Or, maybe relates to Holmes and Stevens (2014)</a:t>
            </a:r>
          </a:p>
        </p:txBody>
      </p:sp>
    </p:spTree>
    <p:extLst>
      <p:ext uri="{BB962C8B-B14F-4D97-AF65-F5344CB8AC3E}">
        <p14:creationId xmlns:p14="http://schemas.microsoft.com/office/powerpoint/2010/main" val="16843451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4AE72-55D0-43A6-9E5B-CAA74C948FE1}"/>
              </a:ext>
            </a:extLst>
          </p:cNvPr>
          <p:cNvSpPr>
            <a:spLocks noGrp="1"/>
          </p:cNvSpPr>
          <p:nvPr>
            <p:ph type="title"/>
          </p:nvPr>
        </p:nvSpPr>
        <p:spPr>
          <a:xfrm>
            <a:off x="353219" y="274638"/>
            <a:ext cx="8437562" cy="723900"/>
          </a:xfrm>
        </p:spPr>
        <p:txBody>
          <a:bodyPr/>
          <a:lstStyle/>
          <a:p>
            <a:r>
              <a:rPr lang="en-US" dirty="0"/>
              <a:t>Existing China Shock Evidence is Mixed</a:t>
            </a:r>
            <a:endParaRPr lang="en-US" sz="1400" dirty="0"/>
          </a:p>
        </p:txBody>
      </p:sp>
      <p:sp>
        <p:nvSpPr>
          <p:cNvPr id="3" name="Slide Number Placeholder 2">
            <a:extLst>
              <a:ext uri="{FF2B5EF4-FFF2-40B4-BE49-F238E27FC236}">
                <a16:creationId xmlns:a16="http://schemas.microsoft.com/office/drawing/2014/main" id="{9CC6BE3C-2437-48D6-B598-D062E5C99CC5}"/>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7</a:t>
            </a:fld>
            <a:endParaRPr lang="en-GB" dirty="0"/>
          </a:p>
        </p:txBody>
      </p:sp>
      <p:sp>
        <p:nvSpPr>
          <p:cNvPr id="24" name="TextBox 23">
            <a:extLst>
              <a:ext uri="{FF2B5EF4-FFF2-40B4-BE49-F238E27FC236}">
                <a16:creationId xmlns:a16="http://schemas.microsoft.com/office/drawing/2014/main" id="{8F5CB01D-BF64-40B0-820D-CAE9CEA657CA}"/>
              </a:ext>
            </a:extLst>
          </p:cNvPr>
          <p:cNvSpPr txBox="1"/>
          <p:nvPr/>
        </p:nvSpPr>
        <p:spPr>
          <a:xfrm>
            <a:off x="1457129" y="1779814"/>
            <a:ext cx="3352800" cy="369332"/>
          </a:xfrm>
          <a:prstGeom prst="rect">
            <a:avLst/>
          </a:prstGeom>
          <a:noFill/>
        </p:spPr>
        <p:txBody>
          <a:bodyPr wrap="square" rtlCol="0">
            <a:spAutoFit/>
          </a:bodyPr>
          <a:lstStyle/>
          <a:p>
            <a:pPr algn="ctr"/>
            <a:r>
              <a:rPr lang="en-US" sz="1800" b="0" dirty="0">
                <a:latin typeface="Arial" pitchFamily="34" charset="0"/>
                <a:cs typeface="Arial" pitchFamily="34" charset="0"/>
              </a:rPr>
              <a:t>Manufacturing</a:t>
            </a:r>
          </a:p>
        </p:txBody>
      </p:sp>
      <p:sp>
        <p:nvSpPr>
          <p:cNvPr id="25" name="TextBox 24">
            <a:extLst>
              <a:ext uri="{FF2B5EF4-FFF2-40B4-BE49-F238E27FC236}">
                <a16:creationId xmlns:a16="http://schemas.microsoft.com/office/drawing/2014/main" id="{74E40ED2-0B5D-4DF5-916B-79B486341144}"/>
              </a:ext>
            </a:extLst>
          </p:cNvPr>
          <p:cNvSpPr txBox="1"/>
          <p:nvPr/>
        </p:nvSpPr>
        <p:spPr>
          <a:xfrm>
            <a:off x="4969164" y="1784952"/>
            <a:ext cx="3321858" cy="369332"/>
          </a:xfrm>
          <a:prstGeom prst="rect">
            <a:avLst/>
          </a:prstGeom>
          <a:noFill/>
        </p:spPr>
        <p:txBody>
          <a:bodyPr wrap="square" rtlCol="0">
            <a:spAutoFit/>
          </a:bodyPr>
          <a:lstStyle/>
          <a:p>
            <a:pPr algn="ctr"/>
            <a:r>
              <a:rPr lang="en-US" sz="1800" b="0" dirty="0">
                <a:latin typeface="Arial" pitchFamily="34" charset="0"/>
                <a:cs typeface="Arial" pitchFamily="34" charset="0"/>
              </a:rPr>
              <a:t>Non-Manufacturing</a:t>
            </a:r>
          </a:p>
        </p:txBody>
      </p:sp>
      <p:sp>
        <p:nvSpPr>
          <p:cNvPr id="26" name="TextBox 25">
            <a:extLst>
              <a:ext uri="{FF2B5EF4-FFF2-40B4-BE49-F238E27FC236}">
                <a16:creationId xmlns:a16="http://schemas.microsoft.com/office/drawing/2014/main" id="{CABB943B-0756-4720-962E-A027052DE386}"/>
              </a:ext>
            </a:extLst>
          </p:cNvPr>
          <p:cNvSpPr txBox="1"/>
          <p:nvPr/>
        </p:nvSpPr>
        <p:spPr>
          <a:xfrm>
            <a:off x="-146431" y="2440117"/>
            <a:ext cx="1970833" cy="369332"/>
          </a:xfrm>
          <a:prstGeom prst="rect">
            <a:avLst/>
          </a:prstGeom>
          <a:noFill/>
        </p:spPr>
        <p:txBody>
          <a:bodyPr wrap="square" rtlCol="0">
            <a:spAutoFit/>
          </a:bodyPr>
          <a:lstStyle/>
          <a:p>
            <a:pPr algn="r"/>
            <a:r>
              <a:rPr lang="en-US" sz="1800" b="0" dirty="0">
                <a:latin typeface="Arial" pitchFamily="34" charset="0"/>
                <a:cs typeface="Arial" pitchFamily="34" charset="0"/>
              </a:rPr>
              <a:t>Employment</a:t>
            </a:r>
          </a:p>
        </p:txBody>
      </p:sp>
      <p:sp>
        <p:nvSpPr>
          <p:cNvPr id="27" name="TextBox 26">
            <a:extLst>
              <a:ext uri="{FF2B5EF4-FFF2-40B4-BE49-F238E27FC236}">
                <a16:creationId xmlns:a16="http://schemas.microsoft.com/office/drawing/2014/main" id="{A95B05B2-76BE-499C-A565-7DEF35F7DE8B}"/>
              </a:ext>
            </a:extLst>
          </p:cNvPr>
          <p:cNvSpPr txBox="1"/>
          <p:nvPr/>
        </p:nvSpPr>
        <p:spPr>
          <a:xfrm>
            <a:off x="-146432" y="4702834"/>
            <a:ext cx="1970833" cy="369332"/>
          </a:xfrm>
          <a:prstGeom prst="rect">
            <a:avLst/>
          </a:prstGeom>
          <a:noFill/>
        </p:spPr>
        <p:txBody>
          <a:bodyPr wrap="square" rtlCol="0">
            <a:spAutoFit/>
          </a:bodyPr>
          <a:lstStyle/>
          <a:p>
            <a:pPr algn="r"/>
            <a:r>
              <a:rPr lang="en-US" sz="1800" b="0" dirty="0">
                <a:latin typeface="Arial" pitchFamily="34" charset="0"/>
                <a:cs typeface="Arial" pitchFamily="34" charset="0"/>
              </a:rPr>
              <a:t>Wages</a:t>
            </a:r>
          </a:p>
        </p:txBody>
      </p:sp>
    </p:spTree>
    <p:extLst>
      <p:ext uri="{BB962C8B-B14F-4D97-AF65-F5344CB8AC3E}">
        <p14:creationId xmlns:p14="http://schemas.microsoft.com/office/powerpoint/2010/main" val="214633364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CFDED40-4090-FDB7-4F10-F8C603017777}"/>
              </a:ext>
            </a:extLst>
          </p:cNvPr>
          <p:cNvPicPr>
            <a:picLocks noChangeAspect="1"/>
          </p:cNvPicPr>
          <p:nvPr/>
        </p:nvPicPr>
        <p:blipFill rotWithShape="1">
          <a:blip r:embed="rId2"/>
          <a:srcRect b="74197"/>
          <a:stretch/>
        </p:blipFill>
        <p:spPr>
          <a:xfrm>
            <a:off x="-409307" y="888201"/>
            <a:ext cx="6148551" cy="1769562"/>
          </a:xfrm>
          <a:prstGeom prst="rect">
            <a:avLst/>
          </a:prstGeom>
        </p:spPr>
      </p:pic>
      <p:pic>
        <p:nvPicPr>
          <p:cNvPr id="9" name="Picture 8">
            <a:extLst>
              <a:ext uri="{FF2B5EF4-FFF2-40B4-BE49-F238E27FC236}">
                <a16:creationId xmlns:a16="http://schemas.microsoft.com/office/drawing/2014/main" id="{62A3ED37-E1BB-C790-FBDD-00BE273FF79A}"/>
              </a:ext>
            </a:extLst>
          </p:cNvPr>
          <p:cNvPicPr>
            <a:picLocks noChangeAspect="1"/>
          </p:cNvPicPr>
          <p:nvPr/>
        </p:nvPicPr>
        <p:blipFill rotWithShape="1">
          <a:blip r:embed="rId2"/>
          <a:srcRect t="27255" b="46078"/>
          <a:stretch/>
        </p:blipFill>
        <p:spPr>
          <a:xfrm>
            <a:off x="-298899" y="4352641"/>
            <a:ext cx="6148551" cy="1828800"/>
          </a:xfrm>
          <a:prstGeom prst="rect">
            <a:avLst/>
          </a:prstGeom>
        </p:spPr>
      </p:pic>
      <p:pic>
        <p:nvPicPr>
          <p:cNvPr id="10" name="Picture 9">
            <a:extLst>
              <a:ext uri="{FF2B5EF4-FFF2-40B4-BE49-F238E27FC236}">
                <a16:creationId xmlns:a16="http://schemas.microsoft.com/office/drawing/2014/main" id="{9D643A80-F4DB-FB59-CEC9-626BCC9CB948}"/>
              </a:ext>
            </a:extLst>
          </p:cNvPr>
          <p:cNvPicPr>
            <a:picLocks noChangeAspect="1"/>
          </p:cNvPicPr>
          <p:nvPr/>
        </p:nvPicPr>
        <p:blipFill rotWithShape="1">
          <a:blip r:embed="rId2"/>
          <a:srcRect t="54313" b="19884"/>
          <a:stretch/>
        </p:blipFill>
        <p:spPr>
          <a:xfrm>
            <a:off x="-298898" y="2583080"/>
            <a:ext cx="6148551" cy="1769561"/>
          </a:xfrm>
          <a:prstGeom prst="rect">
            <a:avLst/>
          </a:prstGeom>
        </p:spPr>
      </p:pic>
      <p:sp>
        <p:nvSpPr>
          <p:cNvPr id="2" name="Title 1">
            <a:extLst>
              <a:ext uri="{FF2B5EF4-FFF2-40B4-BE49-F238E27FC236}">
                <a16:creationId xmlns:a16="http://schemas.microsoft.com/office/drawing/2014/main" id="{A54A3AC3-787E-FC4E-FF72-485CD21589EA}"/>
              </a:ext>
            </a:extLst>
          </p:cNvPr>
          <p:cNvSpPr>
            <a:spLocks noGrp="1"/>
          </p:cNvSpPr>
          <p:nvPr>
            <p:ph type="title"/>
          </p:nvPr>
        </p:nvSpPr>
        <p:spPr/>
        <p:txBody>
          <a:bodyPr/>
          <a:lstStyle/>
          <a:p>
            <a:r>
              <a:rPr lang="en-US" dirty="0"/>
              <a:t>Triple Interaction DID</a:t>
            </a:r>
          </a:p>
        </p:txBody>
      </p:sp>
      <p:sp>
        <p:nvSpPr>
          <p:cNvPr id="3" name="Slide Number Placeholder 2">
            <a:extLst>
              <a:ext uri="{FF2B5EF4-FFF2-40B4-BE49-F238E27FC236}">
                <a16:creationId xmlns:a16="http://schemas.microsoft.com/office/drawing/2014/main" id="{54DF4118-4A2B-9FD2-1BB9-970448A9A59A}"/>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70</a:t>
            </a:fld>
            <a:endParaRPr lang="en-GB" dirty="0"/>
          </a:p>
        </p:txBody>
      </p:sp>
      <p:sp>
        <p:nvSpPr>
          <p:cNvPr id="6" name="TextBox 5">
            <a:extLst>
              <a:ext uri="{FF2B5EF4-FFF2-40B4-BE49-F238E27FC236}">
                <a16:creationId xmlns:a16="http://schemas.microsoft.com/office/drawing/2014/main" id="{9CC20AA2-1DCF-32A5-2F7C-FC6B771561DC}"/>
              </a:ext>
            </a:extLst>
          </p:cNvPr>
          <p:cNvSpPr txBox="1"/>
          <p:nvPr/>
        </p:nvSpPr>
        <p:spPr>
          <a:xfrm>
            <a:off x="5486400" y="1305031"/>
            <a:ext cx="3657600" cy="1200329"/>
          </a:xfrm>
          <a:prstGeom prst="rect">
            <a:avLst/>
          </a:prstGeom>
          <a:solidFill>
            <a:schemeClr val="bg1"/>
          </a:solidFill>
        </p:spPr>
        <p:txBody>
          <a:bodyPr wrap="square" rtlCol="0">
            <a:spAutoFit/>
          </a:bodyPr>
          <a:lstStyle/>
          <a:p>
            <a:r>
              <a:rPr lang="en-US" sz="1200" b="0" u="none" dirty="0">
                <a:solidFill>
                  <a:schemeClr val="bg1">
                    <a:lumMod val="50000"/>
                  </a:schemeClr>
                </a:solidFill>
                <a:latin typeface="Arial" pitchFamily="34" charset="0"/>
                <a:cs typeface="Arial" pitchFamily="34" charset="0"/>
              </a:rPr>
              <a:t>M workers at initially small firms have higher predicted relative earnings than workers at initially large firms. </a:t>
            </a:r>
            <a:br>
              <a:rPr lang="en-US" sz="1200" b="0" u="none" dirty="0">
                <a:solidFill>
                  <a:schemeClr val="bg1">
                    <a:lumMod val="50000"/>
                  </a:schemeClr>
                </a:solidFill>
                <a:latin typeface="Arial" pitchFamily="34" charset="0"/>
                <a:cs typeface="Arial" pitchFamily="34" charset="0"/>
              </a:rPr>
            </a:br>
            <a:br>
              <a:rPr lang="en-US" sz="1200" b="0" u="none" dirty="0">
                <a:solidFill>
                  <a:schemeClr val="bg1">
                    <a:lumMod val="50000"/>
                  </a:schemeClr>
                </a:solidFill>
                <a:latin typeface="Arial" pitchFamily="34" charset="0"/>
                <a:cs typeface="Arial" pitchFamily="34" charset="0"/>
              </a:rPr>
            </a:br>
            <a:r>
              <a:rPr lang="en-US" sz="1200" b="0" u="none" dirty="0">
                <a:solidFill>
                  <a:schemeClr val="bg1">
                    <a:lumMod val="50000"/>
                  </a:schemeClr>
                </a:solidFill>
                <a:latin typeface="Arial" pitchFamily="34" charset="0"/>
                <a:cs typeface="Arial" pitchFamily="34" charset="0"/>
              </a:rPr>
              <a:t>First worker-level evidence consistent with Holmes and Stevens (2014)</a:t>
            </a:r>
          </a:p>
        </p:txBody>
      </p:sp>
      <p:pic>
        <p:nvPicPr>
          <p:cNvPr id="7" name="Picture 6">
            <a:extLst>
              <a:ext uri="{FF2B5EF4-FFF2-40B4-BE49-F238E27FC236}">
                <a16:creationId xmlns:a16="http://schemas.microsoft.com/office/drawing/2014/main" id="{C876AE91-CC4B-C30D-596C-35F31A0FEA09}"/>
              </a:ext>
            </a:extLst>
          </p:cNvPr>
          <p:cNvPicPr>
            <a:picLocks noChangeAspect="1"/>
          </p:cNvPicPr>
          <p:nvPr/>
        </p:nvPicPr>
        <p:blipFill rotWithShape="1">
          <a:blip r:embed="rId2"/>
          <a:srcRect l="50279" t="37428" r="38211" b="58863"/>
          <a:stretch/>
        </p:blipFill>
        <p:spPr>
          <a:xfrm>
            <a:off x="1977740" y="6347503"/>
            <a:ext cx="1311966" cy="471718"/>
          </a:xfrm>
          <a:prstGeom prst="rect">
            <a:avLst/>
          </a:prstGeom>
        </p:spPr>
      </p:pic>
      <p:sp>
        <p:nvSpPr>
          <p:cNvPr id="8" name="TextBox 7">
            <a:extLst>
              <a:ext uri="{FF2B5EF4-FFF2-40B4-BE49-F238E27FC236}">
                <a16:creationId xmlns:a16="http://schemas.microsoft.com/office/drawing/2014/main" id="{954C2892-7009-26F5-6C06-64DB230E890E}"/>
              </a:ext>
            </a:extLst>
          </p:cNvPr>
          <p:cNvSpPr txBox="1"/>
          <p:nvPr/>
        </p:nvSpPr>
        <p:spPr>
          <a:xfrm>
            <a:off x="5486400" y="2964256"/>
            <a:ext cx="3657600" cy="1384995"/>
          </a:xfrm>
          <a:prstGeom prst="rect">
            <a:avLst/>
          </a:prstGeom>
          <a:solidFill>
            <a:schemeClr val="bg1"/>
          </a:solidFill>
        </p:spPr>
        <p:txBody>
          <a:bodyPr wrap="square" rtlCol="0">
            <a:spAutoFit/>
          </a:bodyPr>
          <a:lstStyle/>
          <a:p>
            <a:r>
              <a:rPr lang="en-US" sz="1200" b="0" u="none" dirty="0">
                <a:solidFill>
                  <a:schemeClr val="bg1">
                    <a:lumMod val="50000"/>
                  </a:schemeClr>
                </a:solidFill>
                <a:latin typeface="Arial" pitchFamily="34" charset="0"/>
                <a:cs typeface="Arial" pitchFamily="34" charset="0"/>
              </a:rPr>
              <a:t>M workers at diversified firms (have both M and NM) do relatively worse</a:t>
            </a:r>
          </a:p>
          <a:p>
            <a:endParaRPr lang="en-US" sz="1200" b="0" u="none" dirty="0">
              <a:solidFill>
                <a:schemeClr val="bg1">
                  <a:lumMod val="50000"/>
                </a:schemeClr>
              </a:solidFill>
              <a:latin typeface="Arial" pitchFamily="34" charset="0"/>
              <a:cs typeface="Arial" pitchFamily="34" charset="0"/>
            </a:endParaRPr>
          </a:p>
          <a:p>
            <a:r>
              <a:rPr lang="en-US" sz="1200" b="0" u="none" dirty="0">
                <a:solidFill>
                  <a:schemeClr val="bg1">
                    <a:lumMod val="50000"/>
                  </a:schemeClr>
                </a:solidFill>
                <a:latin typeface="Arial" pitchFamily="34" charset="0"/>
                <a:cs typeface="Arial" pitchFamily="34" charset="0"/>
              </a:rPr>
              <a:t>Surprising? Might think these workers have better ability to switch sectors?</a:t>
            </a:r>
          </a:p>
          <a:p>
            <a:endParaRPr lang="en-US" sz="1200" b="0" u="none" dirty="0">
              <a:solidFill>
                <a:schemeClr val="bg1">
                  <a:lumMod val="50000"/>
                </a:schemeClr>
              </a:solidFill>
              <a:latin typeface="Arial" pitchFamily="34" charset="0"/>
              <a:cs typeface="Arial" pitchFamily="34" charset="0"/>
            </a:endParaRPr>
          </a:p>
          <a:p>
            <a:r>
              <a:rPr lang="en-US" sz="1200" b="0" u="none" dirty="0">
                <a:solidFill>
                  <a:schemeClr val="bg1">
                    <a:lumMod val="50000"/>
                  </a:schemeClr>
                </a:solidFill>
                <a:latin typeface="Arial" pitchFamily="34" charset="0"/>
                <a:cs typeface="Arial" pitchFamily="34" charset="0"/>
              </a:rPr>
              <a:t>Or, maybe relates to Holmes and Stevens (2014)</a:t>
            </a:r>
          </a:p>
        </p:txBody>
      </p:sp>
      <p:sp>
        <p:nvSpPr>
          <p:cNvPr id="11" name="TextBox 10">
            <a:extLst>
              <a:ext uri="{FF2B5EF4-FFF2-40B4-BE49-F238E27FC236}">
                <a16:creationId xmlns:a16="http://schemas.microsoft.com/office/drawing/2014/main" id="{910AC21C-A29D-DAB0-994A-8AACDADB300D}"/>
              </a:ext>
            </a:extLst>
          </p:cNvPr>
          <p:cNvSpPr txBox="1"/>
          <p:nvPr/>
        </p:nvSpPr>
        <p:spPr>
          <a:xfrm>
            <a:off x="5486400" y="5036208"/>
            <a:ext cx="3657600" cy="461665"/>
          </a:xfrm>
          <a:prstGeom prst="rect">
            <a:avLst/>
          </a:prstGeom>
          <a:solidFill>
            <a:schemeClr val="bg1"/>
          </a:solidFill>
        </p:spPr>
        <p:txBody>
          <a:bodyPr wrap="square" rtlCol="0">
            <a:spAutoFit/>
          </a:bodyPr>
          <a:lstStyle/>
          <a:p>
            <a:r>
              <a:rPr lang="en-US" sz="1200" b="0" u="none" dirty="0">
                <a:solidFill>
                  <a:schemeClr val="accent6"/>
                </a:solidFill>
                <a:latin typeface="Arial" pitchFamily="34" charset="0"/>
                <a:cs typeface="Arial" pitchFamily="34" charset="0"/>
              </a:rPr>
              <a:t>Some evidence that M workers fare relatively better at trading firms</a:t>
            </a:r>
          </a:p>
        </p:txBody>
      </p:sp>
    </p:spTree>
    <p:extLst>
      <p:ext uri="{BB962C8B-B14F-4D97-AF65-F5344CB8AC3E}">
        <p14:creationId xmlns:p14="http://schemas.microsoft.com/office/powerpoint/2010/main" val="93226393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C31BE7C-6695-E7A5-19D7-7ABF7BA3C9E0}"/>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71</a:t>
            </a:fld>
            <a:endParaRPr lang="en-GB" dirty="0"/>
          </a:p>
        </p:txBody>
      </p:sp>
      <p:pic>
        <p:nvPicPr>
          <p:cNvPr id="5" name="Picture 4">
            <a:extLst>
              <a:ext uri="{FF2B5EF4-FFF2-40B4-BE49-F238E27FC236}">
                <a16:creationId xmlns:a16="http://schemas.microsoft.com/office/drawing/2014/main" id="{B230A485-BA89-634C-6291-36AA54E62501}"/>
              </a:ext>
            </a:extLst>
          </p:cNvPr>
          <p:cNvPicPr>
            <a:picLocks noChangeAspect="1"/>
          </p:cNvPicPr>
          <p:nvPr/>
        </p:nvPicPr>
        <p:blipFill rotWithShape="1">
          <a:blip r:embed="rId2"/>
          <a:srcRect b="15131"/>
          <a:stretch/>
        </p:blipFill>
        <p:spPr>
          <a:xfrm>
            <a:off x="320620" y="214790"/>
            <a:ext cx="4124160" cy="6428420"/>
          </a:xfrm>
          <a:prstGeom prst="rect">
            <a:avLst/>
          </a:prstGeom>
        </p:spPr>
      </p:pic>
      <p:pic>
        <p:nvPicPr>
          <p:cNvPr id="6" name="Picture 5">
            <a:extLst>
              <a:ext uri="{FF2B5EF4-FFF2-40B4-BE49-F238E27FC236}">
                <a16:creationId xmlns:a16="http://schemas.microsoft.com/office/drawing/2014/main" id="{C8FC829E-28EA-A9FF-D816-55784279ED75}"/>
              </a:ext>
            </a:extLst>
          </p:cNvPr>
          <p:cNvPicPr>
            <a:picLocks noChangeAspect="1"/>
          </p:cNvPicPr>
          <p:nvPr/>
        </p:nvPicPr>
        <p:blipFill rotWithShape="1">
          <a:blip r:embed="rId3"/>
          <a:srcRect l="50279" t="37428" r="38211" b="58863"/>
          <a:stretch/>
        </p:blipFill>
        <p:spPr>
          <a:xfrm>
            <a:off x="1949725" y="6600098"/>
            <a:ext cx="825280" cy="296730"/>
          </a:xfrm>
          <a:prstGeom prst="rect">
            <a:avLst/>
          </a:prstGeom>
        </p:spPr>
      </p:pic>
      <p:sp>
        <p:nvSpPr>
          <p:cNvPr id="7" name="TextBox 6">
            <a:extLst>
              <a:ext uri="{FF2B5EF4-FFF2-40B4-BE49-F238E27FC236}">
                <a16:creationId xmlns:a16="http://schemas.microsoft.com/office/drawing/2014/main" id="{55C63AC8-D45A-A5B9-6162-346F3B408CDA}"/>
              </a:ext>
            </a:extLst>
          </p:cNvPr>
          <p:cNvSpPr txBox="1"/>
          <p:nvPr/>
        </p:nvSpPr>
        <p:spPr>
          <a:xfrm>
            <a:off x="4917695" y="546625"/>
            <a:ext cx="4124160" cy="523220"/>
          </a:xfrm>
          <a:prstGeom prst="rect">
            <a:avLst/>
          </a:prstGeom>
          <a:solidFill>
            <a:schemeClr val="bg1"/>
          </a:solidFill>
        </p:spPr>
        <p:txBody>
          <a:bodyPr wrap="square" rtlCol="0">
            <a:spAutoFit/>
          </a:bodyPr>
          <a:lstStyle/>
          <a:p>
            <a:r>
              <a:rPr lang="en-US" sz="1400" b="0" u="none" dirty="0">
                <a:solidFill>
                  <a:schemeClr val="accent6"/>
                </a:solidFill>
                <a:latin typeface="Arial" pitchFamily="34" charset="0"/>
                <a:cs typeface="Arial" pitchFamily="34" charset="0"/>
              </a:rPr>
              <a:t>Females have predicted relative earnings gains versus males in NM</a:t>
            </a:r>
          </a:p>
        </p:txBody>
      </p:sp>
      <p:sp>
        <p:nvSpPr>
          <p:cNvPr id="8" name="TextBox 7">
            <a:extLst>
              <a:ext uri="{FF2B5EF4-FFF2-40B4-BE49-F238E27FC236}">
                <a16:creationId xmlns:a16="http://schemas.microsoft.com/office/drawing/2014/main" id="{E7D50231-999A-7DFE-495C-0E08A9DC5F26}"/>
              </a:ext>
            </a:extLst>
          </p:cNvPr>
          <p:cNvSpPr txBox="1"/>
          <p:nvPr/>
        </p:nvSpPr>
        <p:spPr>
          <a:xfrm>
            <a:off x="4917695" y="5578912"/>
            <a:ext cx="4124160" cy="1169551"/>
          </a:xfrm>
          <a:prstGeom prst="rect">
            <a:avLst/>
          </a:prstGeom>
          <a:solidFill>
            <a:schemeClr val="bg1"/>
          </a:solidFill>
        </p:spPr>
        <p:txBody>
          <a:bodyPr wrap="square" rtlCol="0">
            <a:spAutoFit/>
          </a:bodyPr>
          <a:lstStyle/>
          <a:p>
            <a:r>
              <a:rPr lang="en-US" sz="1400" b="0" u="none" dirty="0">
                <a:solidFill>
                  <a:schemeClr val="accent6"/>
                </a:solidFill>
                <a:latin typeface="Arial" pitchFamily="34" charset="0"/>
                <a:cs typeface="Arial" pitchFamily="34" charset="0"/>
              </a:rPr>
              <a:t>Strongest result: initial high earners in both M and NM have relatively higher earnings than low earners. More transferable human capital? Greater ability to be more selective in accepting a new job due to savings?</a:t>
            </a:r>
          </a:p>
        </p:txBody>
      </p:sp>
    </p:spTree>
    <p:extLst>
      <p:ext uri="{BB962C8B-B14F-4D97-AF65-F5344CB8AC3E}">
        <p14:creationId xmlns:p14="http://schemas.microsoft.com/office/powerpoint/2010/main" val="69487190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lstStyle/>
          <a:p>
            <a:r>
              <a:rPr lang="en-US" dirty="0">
                <a:solidFill>
                  <a:schemeClr val="bg1">
                    <a:lumMod val="65000"/>
                  </a:schemeClr>
                </a:solidFill>
              </a:rPr>
              <a:t>Introduction </a:t>
            </a:r>
          </a:p>
          <a:p>
            <a:endParaRPr lang="en-US" dirty="0"/>
          </a:p>
          <a:p>
            <a:r>
              <a:rPr lang="en-US" dirty="0">
                <a:solidFill>
                  <a:schemeClr val="bg1">
                    <a:lumMod val="65000"/>
                  </a:schemeClr>
                </a:solidFill>
              </a:rPr>
              <a:t>Data</a:t>
            </a:r>
          </a:p>
          <a:p>
            <a:endParaRPr lang="en-US" dirty="0">
              <a:solidFill>
                <a:schemeClr val="bg1">
                  <a:lumMod val="65000"/>
                </a:schemeClr>
              </a:solidFill>
            </a:endParaRPr>
          </a:p>
          <a:p>
            <a:r>
              <a:rPr lang="en-US" dirty="0">
                <a:solidFill>
                  <a:schemeClr val="bg1">
                    <a:lumMod val="65000"/>
                  </a:schemeClr>
                </a:solidFill>
              </a:rPr>
              <a:t>Reallocation after PNTR</a:t>
            </a:r>
          </a:p>
          <a:p>
            <a:endParaRPr lang="en-US" dirty="0">
              <a:solidFill>
                <a:schemeClr val="bg1">
                  <a:lumMod val="65000"/>
                </a:schemeClr>
              </a:solidFill>
            </a:endParaRPr>
          </a:p>
          <a:p>
            <a:r>
              <a:rPr lang="en-US" dirty="0">
                <a:solidFill>
                  <a:schemeClr val="bg1">
                    <a:lumMod val="65000"/>
                  </a:schemeClr>
                </a:solidFill>
              </a:rPr>
              <a:t>PNTR and earnings: direct specification</a:t>
            </a:r>
          </a:p>
          <a:p>
            <a:endParaRPr lang="en-US" dirty="0">
              <a:solidFill>
                <a:schemeClr val="bg1">
                  <a:lumMod val="65000"/>
                </a:schemeClr>
              </a:solidFill>
            </a:endParaRPr>
          </a:p>
          <a:p>
            <a:r>
              <a:rPr lang="en-US" dirty="0">
                <a:solidFill>
                  <a:schemeClr val="bg1">
                    <a:lumMod val="65000"/>
                  </a:schemeClr>
                </a:solidFill>
              </a:rPr>
              <a:t>PNTR and earnings: IO specification</a:t>
            </a:r>
          </a:p>
          <a:p>
            <a:endParaRPr lang="en-US" dirty="0">
              <a:solidFill>
                <a:schemeClr val="bg1">
                  <a:lumMod val="65000"/>
                </a:schemeClr>
              </a:solidFill>
            </a:endParaRPr>
          </a:p>
          <a:p>
            <a:r>
              <a:rPr lang="en-US" dirty="0">
                <a:solidFill>
                  <a:schemeClr val="bg1">
                    <a:lumMod val="65000"/>
                  </a:schemeClr>
                </a:solidFill>
              </a:rPr>
              <a:t>PNTR and worker attributes</a:t>
            </a:r>
          </a:p>
          <a:p>
            <a:endParaRPr lang="en-US" dirty="0">
              <a:solidFill>
                <a:schemeClr val="bg1">
                  <a:lumMod val="65000"/>
                </a:schemeClr>
              </a:solidFill>
            </a:endParaRPr>
          </a:p>
          <a:p>
            <a:r>
              <a:rPr lang="en-US" dirty="0">
                <a:solidFill>
                  <a:schemeClr val="accent6"/>
                </a:solidFill>
              </a:rPr>
              <a:t>Robustness to low-tenure workers, alternate county exposure</a:t>
            </a:r>
          </a:p>
          <a:p>
            <a:endParaRPr lang="en-US" dirty="0">
              <a:solidFill>
                <a:schemeClr val="bg1">
                  <a:lumMod val="65000"/>
                </a:schemeClr>
              </a:solidFill>
            </a:endParaRPr>
          </a:p>
          <a:p>
            <a:r>
              <a:rPr lang="en-US" dirty="0">
                <a:solidFill>
                  <a:schemeClr val="bg1">
                    <a:lumMod val="65000"/>
                  </a:schemeClr>
                </a:solidFill>
              </a:rPr>
              <a:t>Conclusion</a:t>
            </a:r>
          </a:p>
          <a:p>
            <a:endParaRPr lang="en-US" dirty="0">
              <a:solidFill>
                <a:schemeClr val="bg1">
                  <a:lumMod val="50000"/>
                </a:schemeClr>
              </a:solidFill>
            </a:endParaRPr>
          </a:p>
          <a:p>
            <a:pPr marL="0" indent="0">
              <a:buNone/>
            </a:pPr>
            <a:endParaRPr lang="en-US" dirty="0">
              <a:solidFill>
                <a:schemeClr val="bg1">
                  <a:lumMod val="50000"/>
                </a:schemeClr>
              </a:solidFill>
            </a:endParaRPr>
          </a:p>
          <a:p>
            <a:endParaRPr lang="en-US" dirty="0"/>
          </a:p>
        </p:txBody>
      </p:sp>
      <p:sp>
        <p:nvSpPr>
          <p:cNvPr id="4" name="Slide Number Placeholder 3"/>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72</a:t>
            </a:fld>
            <a:endParaRPr lang="en-GB" dirty="0"/>
          </a:p>
        </p:txBody>
      </p:sp>
    </p:spTree>
    <p:extLst>
      <p:ext uri="{BB962C8B-B14F-4D97-AF65-F5344CB8AC3E}">
        <p14:creationId xmlns:p14="http://schemas.microsoft.com/office/powerpoint/2010/main" val="27886141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5EED9F8-82D3-2A0C-9DE9-210C4392D7FE}"/>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73</a:t>
            </a:fld>
            <a:endParaRPr lang="en-GB" dirty="0"/>
          </a:p>
        </p:txBody>
      </p:sp>
      <p:pic>
        <p:nvPicPr>
          <p:cNvPr id="5" name="Picture 4">
            <a:extLst>
              <a:ext uri="{FF2B5EF4-FFF2-40B4-BE49-F238E27FC236}">
                <a16:creationId xmlns:a16="http://schemas.microsoft.com/office/drawing/2014/main" id="{0789F54E-E81B-8B7C-2F7C-98A76DD8BF7B}"/>
              </a:ext>
            </a:extLst>
          </p:cNvPr>
          <p:cNvPicPr>
            <a:picLocks noChangeAspect="1"/>
          </p:cNvPicPr>
          <p:nvPr/>
        </p:nvPicPr>
        <p:blipFill rotWithShape="1">
          <a:blip r:embed="rId2"/>
          <a:srcRect b="23085"/>
          <a:stretch/>
        </p:blipFill>
        <p:spPr>
          <a:xfrm>
            <a:off x="1028205" y="1664967"/>
            <a:ext cx="7087589" cy="4535536"/>
          </a:xfrm>
          <a:prstGeom prst="rect">
            <a:avLst/>
          </a:prstGeom>
        </p:spPr>
      </p:pic>
      <p:sp>
        <p:nvSpPr>
          <p:cNvPr id="6" name="Title 1">
            <a:extLst>
              <a:ext uri="{FF2B5EF4-FFF2-40B4-BE49-F238E27FC236}">
                <a16:creationId xmlns:a16="http://schemas.microsoft.com/office/drawing/2014/main" id="{A59EB3C0-B2B8-1AFC-5C48-66C6CE0CEE75}"/>
              </a:ext>
            </a:extLst>
          </p:cNvPr>
          <p:cNvSpPr>
            <a:spLocks noGrp="1"/>
          </p:cNvSpPr>
          <p:nvPr>
            <p:ph type="title"/>
          </p:nvPr>
        </p:nvSpPr>
        <p:spPr>
          <a:xfrm>
            <a:off x="354013" y="274638"/>
            <a:ext cx="8437562" cy="723900"/>
          </a:xfrm>
        </p:spPr>
        <p:txBody>
          <a:bodyPr/>
          <a:lstStyle/>
          <a:p>
            <a:r>
              <a:rPr lang="en-US" dirty="0"/>
              <a:t>High vs Low Tenure</a:t>
            </a:r>
          </a:p>
        </p:txBody>
      </p:sp>
    </p:spTree>
    <p:extLst>
      <p:ext uri="{BB962C8B-B14F-4D97-AF65-F5344CB8AC3E}">
        <p14:creationId xmlns:p14="http://schemas.microsoft.com/office/powerpoint/2010/main" val="179067754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2225C-3294-B65A-28D6-E4A2C75FE2D4}"/>
              </a:ext>
            </a:extLst>
          </p:cNvPr>
          <p:cNvSpPr>
            <a:spLocks noGrp="1"/>
          </p:cNvSpPr>
          <p:nvPr>
            <p:ph type="title"/>
          </p:nvPr>
        </p:nvSpPr>
        <p:spPr/>
        <p:txBody>
          <a:bodyPr/>
          <a:lstStyle/>
          <a:p>
            <a:r>
              <a:rPr lang="en-US" dirty="0"/>
              <a:t>Alternate County Exposure</a:t>
            </a:r>
          </a:p>
        </p:txBody>
      </p:sp>
      <p:sp>
        <p:nvSpPr>
          <p:cNvPr id="3" name="Slide Number Placeholder 2">
            <a:extLst>
              <a:ext uri="{FF2B5EF4-FFF2-40B4-BE49-F238E27FC236}">
                <a16:creationId xmlns:a16="http://schemas.microsoft.com/office/drawing/2014/main" id="{F4B759FD-32C3-A5F7-BCF1-32003BDEE4DA}"/>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74</a:t>
            </a:fld>
            <a:endParaRPr lang="en-GB" dirty="0"/>
          </a:p>
        </p:txBody>
      </p:sp>
      <p:pic>
        <p:nvPicPr>
          <p:cNvPr id="5" name="Picture 4">
            <a:extLst>
              <a:ext uri="{FF2B5EF4-FFF2-40B4-BE49-F238E27FC236}">
                <a16:creationId xmlns:a16="http://schemas.microsoft.com/office/drawing/2014/main" id="{71A5C46C-7B01-581A-AE80-DEA7C15CB968}"/>
              </a:ext>
            </a:extLst>
          </p:cNvPr>
          <p:cNvPicPr>
            <a:picLocks noChangeAspect="1"/>
          </p:cNvPicPr>
          <p:nvPr/>
        </p:nvPicPr>
        <p:blipFill rotWithShape="1">
          <a:blip r:embed="rId2"/>
          <a:srcRect b="24686"/>
          <a:stretch/>
        </p:blipFill>
        <p:spPr>
          <a:xfrm>
            <a:off x="961521" y="1492573"/>
            <a:ext cx="7220958" cy="4333461"/>
          </a:xfrm>
          <a:prstGeom prst="rect">
            <a:avLst/>
          </a:prstGeom>
        </p:spPr>
      </p:pic>
    </p:spTree>
    <p:extLst>
      <p:ext uri="{BB962C8B-B14F-4D97-AF65-F5344CB8AC3E}">
        <p14:creationId xmlns:p14="http://schemas.microsoft.com/office/powerpoint/2010/main" val="423380179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lstStyle/>
          <a:p>
            <a:r>
              <a:rPr lang="en-US" dirty="0">
                <a:solidFill>
                  <a:schemeClr val="bg1">
                    <a:lumMod val="65000"/>
                  </a:schemeClr>
                </a:solidFill>
              </a:rPr>
              <a:t>Introduction </a:t>
            </a:r>
          </a:p>
          <a:p>
            <a:endParaRPr lang="en-US" dirty="0"/>
          </a:p>
          <a:p>
            <a:r>
              <a:rPr lang="en-US" dirty="0">
                <a:solidFill>
                  <a:schemeClr val="bg1">
                    <a:lumMod val="65000"/>
                  </a:schemeClr>
                </a:solidFill>
              </a:rPr>
              <a:t>Data</a:t>
            </a:r>
          </a:p>
          <a:p>
            <a:endParaRPr lang="en-US" dirty="0">
              <a:solidFill>
                <a:schemeClr val="bg1">
                  <a:lumMod val="65000"/>
                </a:schemeClr>
              </a:solidFill>
            </a:endParaRPr>
          </a:p>
          <a:p>
            <a:r>
              <a:rPr lang="en-US" dirty="0">
                <a:solidFill>
                  <a:schemeClr val="bg1">
                    <a:lumMod val="65000"/>
                  </a:schemeClr>
                </a:solidFill>
              </a:rPr>
              <a:t>Reallocation after PNTR</a:t>
            </a:r>
          </a:p>
          <a:p>
            <a:endParaRPr lang="en-US" dirty="0">
              <a:solidFill>
                <a:schemeClr val="bg1">
                  <a:lumMod val="65000"/>
                </a:schemeClr>
              </a:solidFill>
            </a:endParaRPr>
          </a:p>
          <a:p>
            <a:r>
              <a:rPr lang="en-US" dirty="0">
                <a:solidFill>
                  <a:schemeClr val="bg1">
                    <a:lumMod val="65000"/>
                  </a:schemeClr>
                </a:solidFill>
              </a:rPr>
              <a:t>PNTR and earnings: direct specification</a:t>
            </a:r>
          </a:p>
          <a:p>
            <a:endParaRPr lang="en-US" dirty="0">
              <a:solidFill>
                <a:schemeClr val="bg1">
                  <a:lumMod val="65000"/>
                </a:schemeClr>
              </a:solidFill>
            </a:endParaRPr>
          </a:p>
          <a:p>
            <a:r>
              <a:rPr lang="en-US" dirty="0">
                <a:solidFill>
                  <a:schemeClr val="bg1">
                    <a:lumMod val="65000"/>
                  </a:schemeClr>
                </a:solidFill>
              </a:rPr>
              <a:t>PNTR and earnings: IO specification</a:t>
            </a:r>
          </a:p>
          <a:p>
            <a:endParaRPr lang="en-US" dirty="0">
              <a:solidFill>
                <a:schemeClr val="bg1">
                  <a:lumMod val="65000"/>
                </a:schemeClr>
              </a:solidFill>
            </a:endParaRPr>
          </a:p>
          <a:p>
            <a:r>
              <a:rPr lang="en-US" dirty="0">
                <a:solidFill>
                  <a:schemeClr val="bg1">
                    <a:lumMod val="65000"/>
                  </a:schemeClr>
                </a:solidFill>
              </a:rPr>
              <a:t>PNTR and worker attributes</a:t>
            </a:r>
          </a:p>
          <a:p>
            <a:endParaRPr lang="en-US" dirty="0">
              <a:solidFill>
                <a:schemeClr val="bg1">
                  <a:lumMod val="65000"/>
                </a:schemeClr>
              </a:solidFill>
            </a:endParaRPr>
          </a:p>
          <a:p>
            <a:r>
              <a:rPr lang="en-US" dirty="0">
                <a:solidFill>
                  <a:schemeClr val="bg1">
                    <a:lumMod val="65000"/>
                  </a:schemeClr>
                </a:solidFill>
              </a:rPr>
              <a:t>Robustness to low-tenure workers, alternate county exposure</a:t>
            </a:r>
          </a:p>
          <a:p>
            <a:endParaRPr lang="en-US" dirty="0">
              <a:solidFill>
                <a:schemeClr val="bg1">
                  <a:lumMod val="65000"/>
                </a:schemeClr>
              </a:solidFill>
            </a:endParaRPr>
          </a:p>
          <a:p>
            <a:r>
              <a:rPr lang="en-US" dirty="0">
                <a:solidFill>
                  <a:schemeClr val="accent6"/>
                </a:solidFill>
              </a:rPr>
              <a:t>Conclusion</a:t>
            </a:r>
          </a:p>
          <a:p>
            <a:endParaRPr lang="en-US" dirty="0">
              <a:solidFill>
                <a:schemeClr val="bg1">
                  <a:lumMod val="50000"/>
                </a:schemeClr>
              </a:solidFill>
            </a:endParaRPr>
          </a:p>
          <a:p>
            <a:pPr marL="0" indent="0">
              <a:buNone/>
            </a:pPr>
            <a:endParaRPr lang="en-US" dirty="0">
              <a:solidFill>
                <a:schemeClr val="bg1">
                  <a:lumMod val="50000"/>
                </a:schemeClr>
              </a:solidFill>
            </a:endParaRPr>
          </a:p>
          <a:p>
            <a:endParaRPr lang="en-US" dirty="0"/>
          </a:p>
        </p:txBody>
      </p:sp>
      <p:sp>
        <p:nvSpPr>
          <p:cNvPr id="4" name="Slide Number Placeholder 3"/>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75</a:t>
            </a:fld>
            <a:endParaRPr lang="en-GB" dirty="0"/>
          </a:p>
        </p:txBody>
      </p:sp>
    </p:spTree>
    <p:extLst>
      <p:ext uri="{BB962C8B-B14F-4D97-AF65-F5344CB8AC3E}">
        <p14:creationId xmlns:p14="http://schemas.microsoft.com/office/powerpoint/2010/main" val="272639313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9AC97-3556-4C37-9184-A036DEBEC411}"/>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07B9F830-AD30-4498-8F19-7D28683CD194}"/>
              </a:ext>
            </a:extLst>
          </p:cNvPr>
          <p:cNvSpPr>
            <a:spLocks noGrp="1"/>
          </p:cNvSpPr>
          <p:nvPr>
            <p:ph idx="1"/>
          </p:nvPr>
        </p:nvSpPr>
        <p:spPr/>
        <p:txBody>
          <a:bodyPr/>
          <a:lstStyle/>
          <a:p>
            <a:endParaRPr lang="en-US" dirty="0"/>
          </a:p>
          <a:p>
            <a:r>
              <a:rPr lang="en-US" dirty="0"/>
              <a:t>County exposure matters more than industry exposure</a:t>
            </a:r>
          </a:p>
          <a:p>
            <a:endParaRPr lang="en-US" dirty="0"/>
          </a:p>
          <a:p>
            <a:r>
              <a:rPr lang="en-US" dirty="0"/>
              <a:t>Upstream exposure mitigates own and downstream exposure</a:t>
            </a:r>
          </a:p>
          <a:p>
            <a:endParaRPr lang="en-US" dirty="0"/>
          </a:p>
          <a:p>
            <a:r>
              <a:rPr lang="en-US" dirty="0"/>
              <a:t>Exposed M workers exhibit substantial losses in relative earnings</a:t>
            </a:r>
          </a:p>
          <a:p>
            <a:pPr marL="0" indent="0">
              <a:buNone/>
            </a:pPr>
            <a:endParaRPr lang="en-US" dirty="0"/>
          </a:p>
          <a:p>
            <a:r>
              <a:rPr lang="en-US" dirty="0"/>
              <a:t>NM workers with upstream exposure exhibit relative </a:t>
            </a:r>
            <a:r>
              <a:rPr lang="en-US" u="sng" dirty="0"/>
              <a:t>gains</a:t>
            </a:r>
            <a:endParaRPr lang="en-US" dirty="0"/>
          </a:p>
          <a:p>
            <a:endParaRPr lang="en-US" dirty="0"/>
          </a:p>
        </p:txBody>
      </p:sp>
      <p:sp>
        <p:nvSpPr>
          <p:cNvPr id="4" name="Slide Number Placeholder 3">
            <a:extLst>
              <a:ext uri="{FF2B5EF4-FFF2-40B4-BE49-F238E27FC236}">
                <a16:creationId xmlns:a16="http://schemas.microsoft.com/office/drawing/2014/main" id="{6352D261-0624-4DDD-A0A2-D4AED1CC0022}"/>
              </a:ext>
            </a:extLst>
          </p:cNvPr>
          <p:cNvSpPr>
            <a:spLocks noGrp="1"/>
          </p:cNvSpPr>
          <p:nvPr>
            <p:ph type="sldNum" sz="quarter" idx="11"/>
          </p:nvPr>
        </p:nvSpPr>
        <p:spPr/>
        <p:txBody>
          <a:bodyPr/>
          <a:lstStyle/>
          <a:p>
            <a:pPr>
              <a:defRPr/>
            </a:pPr>
            <a:endParaRPr lang="en-GB"/>
          </a:p>
          <a:p>
            <a:pPr>
              <a:defRPr/>
            </a:pPr>
            <a:fld id="{FC96386F-C149-48D8-92C5-2CFDBA85534B}" type="slidenum">
              <a:rPr lang="en-GB" smtClean="0"/>
              <a:pPr>
                <a:defRPr/>
              </a:pPr>
              <a:t>76</a:t>
            </a:fld>
            <a:endParaRPr lang="en-GB" dirty="0"/>
          </a:p>
        </p:txBody>
      </p:sp>
    </p:spTree>
    <p:extLst>
      <p:ext uri="{BB962C8B-B14F-4D97-AF65-F5344CB8AC3E}">
        <p14:creationId xmlns:p14="http://schemas.microsoft.com/office/powerpoint/2010/main" val="87977845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C2FA8-9514-467C-A0A1-698309E9BEC4}"/>
              </a:ext>
            </a:extLst>
          </p:cNvPr>
          <p:cNvSpPr>
            <a:spLocks noGrp="1"/>
          </p:cNvSpPr>
          <p:nvPr>
            <p:ph type="title"/>
          </p:nvPr>
        </p:nvSpPr>
        <p:spPr/>
        <p:txBody>
          <a:bodyPr/>
          <a:lstStyle/>
          <a:p>
            <a:r>
              <a:rPr lang="en-US" dirty="0"/>
              <a:t>Thanks!</a:t>
            </a:r>
          </a:p>
        </p:txBody>
      </p:sp>
      <p:sp>
        <p:nvSpPr>
          <p:cNvPr id="3" name="Slide Number Placeholder 2">
            <a:extLst>
              <a:ext uri="{FF2B5EF4-FFF2-40B4-BE49-F238E27FC236}">
                <a16:creationId xmlns:a16="http://schemas.microsoft.com/office/drawing/2014/main" id="{95E60AA8-4D7F-4C9D-92E9-D5264A9F336C}"/>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77</a:t>
            </a:fld>
            <a:endParaRPr lang="en-GB" dirty="0"/>
          </a:p>
        </p:txBody>
      </p:sp>
    </p:spTree>
    <p:extLst>
      <p:ext uri="{BB962C8B-B14F-4D97-AF65-F5344CB8AC3E}">
        <p14:creationId xmlns:p14="http://schemas.microsoft.com/office/powerpoint/2010/main" val="14171620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4AE72-55D0-43A6-9E5B-CAA74C948FE1}"/>
              </a:ext>
            </a:extLst>
          </p:cNvPr>
          <p:cNvSpPr>
            <a:spLocks noGrp="1"/>
          </p:cNvSpPr>
          <p:nvPr>
            <p:ph type="title"/>
          </p:nvPr>
        </p:nvSpPr>
        <p:spPr>
          <a:xfrm>
            <a:off x="353219" y="274638"/>
            <a:ext cx="8437562" cy="723900"/>
          </a:xfrm>
        </p:spPr>
        <p:txBody>
          <a:bodyPr/>
          <a:lstStyle/>
          <a:p>
            <a:r>
              <a:rPr lang="en-US" dirty="0"/>
              <a:t>Existing China Shock Evidence is Mixed</a:t>
            </a:r>
            <a:endParaRPr lang="en-US" sz="1400" dirty="0"/>
          </a:p>
        </p:txBody>
      </p:sp>
      <p:sp>
        <p:nvSpPr>
          <p:cNvPr id="3" name="Slide Number Placeholder 2">
            <a:extLst>
              <a:ext uri="{FF2B5EF4-FFF2-40B4-BE49-F238E27FC236}">
                <a16:creationId xmlns:a16="http://schemas.microsoft.com/office/drawing/2014/main" id="{9CC6BE3C-2437-48D6-B598-D062E5C99CC5}"/>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8</a:t>
            </a:fld>
            <a:endParaRPr lang="en-GB" dirty="0"/>
          </a:p>
        </p:txBody>
      </p:sp>
      <p:sp>
        <p:nvSpPr>
          <p:cNvPr id="8" name="TextBox 7">
            <a:extLst>
              <a:ext uri="{FF2B5EF4-FFF2-40B4-BE49-F238E27FC236}">
                <a16:creationId xmlns:a16="http://schemas.microsoft.com/office/drawing/2014/main" id="{E3B45810-84E0-427C-9199-A2D7C24C1D02}"/>
              </a:ext>
            </a:extLst>
          </p:cNvPr>
          <p:cNvSpPr txBox="1"/>
          <p:nvPr/>
        </p:nvSpPr>
        <p:spPr>
          <a:xfrm>
            <a:off x="1934544" y="2247900"/>
            <a:ext cx="2935805"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(ADH 2013)</a:t>
            </a:r>
          </a:p>
        </p:txBody>
      </p:sp>
      <p:sp>
        <p:nvSpPr>
          <p:cNvPr id="10" name="TextBox 9">
            <a:extLst>
              <a:ext uri="{FF2B5EF4-FFF2-40B4-BE49-F238E27FC236}">
                <a16:creationId xmlns:a16="http://schemas.microsoft.com/office/drawing/2014/main" id="{3031E125-EA13-4D57-B8EF-3E4CE1D17D49}"/>
              </a:ext>
            </a:extLst>
          </p:cNvPr>
          <p:cNvSpPr txBox="1"/>
          <p:nvPr/>
        </p:nvSpPr>
        <p:spPr>
          <a:xfrm>
            <a:off x="1934544" y="2787610"/>
            <a:ext cx="2935806"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(AADHP 2016)</a:t>
            </a:r>
          </a:p>
        </p:txBody>
      </p:sp>
      <p:sp>
        <p:nvSpPr>
          <p:cNvPr id="23" name="TextBox 22">
            <a:extLst>
              <a:ext uri="{FF2B5EF4-FFF2-40B4-BE49-F238E27FC236}">
                <a16:creationId xmlns:a16="http://schemas.microsoft.com/office/drawing/2014/main" id="{4B2D3379-EA84-4BE9-919E-5EBF1A9ABD56}"/>
              </a:ext>
            </a:extLst>
          </p:cNvPr>
          <p:cNvSpPr txBox="1"/>
          <p:nvPr/>
        </p:nvSpPr>
        <p:spPr>
          <a:xfrm>
            <a:off x="1934545" y="2510612"/>
            <a:ext cx="2935804" cy="281682"/>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(BHKL 2019)</a:t>
            </a:r>
          </a:p>
        </p:txBody>
      </p:sp>
      <p:sp>
        <p:nvSpPr>
          <p:cNvPr id="24" name="TextBox 23">
            <a:extLst>
              <a:ext uri="{FF2B5EF4-FFF2-40B4-BE49-F238E27FC236}">
                <a16:creationId xmlns:a16="http://schemas.microsoft.com/office/drawing/2014/main" id="{8F5CB01D-BF64-40B0-820D-CAE9CEA657CA}"/>
              </a:ext>
            </a:extLst>
          </p:cNvPr>
          <p:cNvSpPr txBox="1"/>
          <p:nvPr/>
        </p:nvSpPr>
        <p:spPr>
          <a:xfrm>
            <a:off x="1457129" y="1779814"/>
            <a:ext cx="3352800" cy="369332"/>
          </a:xfrm>
          <a:prstGeom prst="rect">
            <a:avLst/>
          </a:prstGeom>
          <a:noFill/>
        </p:spPr>
        <p:txBody>
          <a:bodyPr wrap="square" rtlCol="0">
            <a:spAutoFit/>
          </a:bodyPr>
          <a:lstStyle/>
          <a:p>
            <a:pPr algn="ctr"/>
            <a:r>
              <a:rPr lang="en-US" sz="1800" b="0" dirty="0">
                <a:latin typeface="Arial" pitchFamily="34" charset="0"/>
                <a:cs typeface="Arial" pitchFamily="34" charset="0"/>
              </a:rPr>
              <a:t>Manufacturing</a:t>
            </a:r>
          </a:p>
        </p:txBody>
      </p:sp>
      <p:sp>
        <p:nvSpPr>
          <p:cNvPr id="25" name="TextBox 24">
            <a:extLst>
              <a:ext uri="{FF2B5EF4-FFF2-40B4-BE49-F238E27FC236}">
                <a16:creationId xmlns:a16="http://schemas.microsoft.com/office/drawing/2014/main" id="{74E40ED2-0B5D-4DF5-916B-79B486341144}"/>
              </a:ext>
            </a:extLst>
          </p:cNvPr>
          <p:cNvSpPr txBox="1"/>
          <p:nvPr/>
        </p:nvSpPr>
        <p:spPr>
          <a:xfrm>
            <a:off x="4969164" y="1784952"/>
            <a:ext cx="3321858" cy="369332"/>
          </a:xfrm>
          <a:prstGeom prst="rect">
            <a:avLst/>
          </a:prstGeom>
          <a:noFill/>
        </p:spPr>
        <p:txBody>
          <a:bodyPr wrap="square" rtlCol="0">
            <a:spAutoFit/>
          </a:bodyPr>
          <a:lstStyle/>
          <a:p>
            <a:pPr algn="ctr"/>
            <a:r>
              <a:rPr lang="en-US" sz="1800" b="0" dirty="0">
                <a:latin typeface="Arial" pitchFamily="34" charset="0"/>
                <a:cs typeface="Arial" pitchFamily="34" charset="0"/>
              </a:rPr>
              <a:t>Non-Manufacturing</a:t>
            </a:r>
          </a:p>
        </p:txBody>
      </p:sp>
      <p:sp>
        <p:nvSpPr>
          <p:cNvPr id="26" name="TextBox 25">
            <a:extLst>
              <a:ext uri="{FF2B5EF4-FFF2-40B4-BE49-F238E27FC236}">
                <a16:creationId xmlns:a16="http://schemas.microsoft.com/office/drawing/2014/main" id="{CABB943B-0756-4720-962E-A027052DE386}"/>
              </a:ext>
            </a:extLst>
          </p:cNvPr>
          <p:cNvSpPr txBox="1"/>
          <p:nvPr/>
        </p:nvSpPr>
        <p:spPr>
          <a:xfrm>
            <a:off x="-146431" y="2440117"/>
            <a:ext cx="1970833" cy="369332"/>
          </a:xfrm>
          <a:prstGeom prst="rect">
            <a:avLst/>
          </a:prstGeom>
          <a:noFill/>
        </p:spPr>
        <p:txBody>
          <a:bodyPr wrap="square" rtlCol="0">
            <a:spAutoFit/>
          </a:bodyPr>
          <a:lstStyle/>
          <a:p>
            <a:pPr algn="r"/>
            <a:r>
              <a:rPr lang="en-US" sz="1800" b="0" dirty="0">
                <a:latin typeface="Arial" pitchFamily="34" charset="0"/>
                <a:cs typeface="Arial" pitchFamily="34" charset="0"/>
              </a:rPr>
              <a:t>Employment</a:t>
            </a:r>
          </a:p>
        </p:txBody>
      </p:sp>
      <p:sp>
        <p:nvSpPr>
          <p:cNvPr id="27" name="TextBox 26">
            <a:extLst>
              <a:ext uri="{FF2B5EF4-FFF2-40B4-BE49-F238E27FC236}">
                <a16:creationId xmlns:a16="http://schemas.microsoft.com/office/drawing/2014/main" id="{A95B05B2-76BE-499C-A565-7DEF35F7DE8B}"/>
              </a:ext>
            </a:extLst>
          </p:cNvPr>
          <p:cNvSpPr txBox="1"/>
          <p:nvPr/>
        </p:nvSpPr>
        <p:spPr>
          <a:xfrm>
            <a:off x="-146432" y="4702834"/>
            <a:ext cx="1970833" cy="369332"/>
          </a:xfrm>
          <a:prstGeom prst="rect">
            <a:avLst/>
          </a:prstGeom>
          <a:noFill/>
        </p:spPr>
        <p:txBody>
          <a:bodyPr wrap="square" rtlCol="0">
            <a:spAutoFit/>
          </a:bodyPr>
          <a:lstStyle/>
          <a:p>
            <a:pPr algn="r"/>
            <a:r>
              <a:rPr lang="en-US" sz="1800" b="0" dirty="0">
                <a:latin typeface="Arial" pitchFamily="34" charset="0"/>
                <a:cs typeface="Arial" pitchFamily="34" charset="0"/>
              </a:rPr>
              <a:t>Wages</a:t>
            </a:r>
          </a:p>
        </p:txBody>
      </p:sp>
      <p:sp>
        <p:nvSpPr>
          <p:cNvPr id="29" name="TextBox 28">
            <a:extLst>
              <a:ext uri="{FF2B5EF4-FFF2-40B4-BE49-F238E27FC236}">
                <a16:creationId xmlns:a16="http://schemas.microsoft.com/office/drawing/2014/main" id="{D9A4D59A-A41B-428A-90B9-B845C7F56F4C}"/>
              </a:ext>
            </a:extLst>
          </p:cNvPr>
          <p:cNvSpPr txBox="1"/>
          <p:nvPr/>
        </p:nvSpPr>
        <p:spPr>
          <a:xfrm>
            <a:off x="1929909" y="3359543"/>
            <a:ext cx="2935804"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(PS 2016)</a:t>
            </a:r>
          </a:p>
        </p:txBody>
      </p:sp>
      <p:sp>
        <p:nvSpPr>
          <p:cNvPr id="30" name="TextBox 29">
            <a:extLst>
              <a:ext uri="{FF2B5EF4-FFF2-40B4-BE49-F238E27FC236}">
                <a16:creationId xmlns:a16="http://schemas.microsoft.com/office/drawing/2014/main" id="{998E83C0-E211-4B55-B721-FC47307A25BE}"/>
              </a:ext>
            </a:extLst>
          </p:cNvPr>
          <p:cNvSpPr txBox="1"/>
          <p:nvPr/>
        </p:nvSpPr>
        <p:spPr>
          <a:xfrm>
            <a:off x="1934544" y="3071807"/>
            <a:ext cx="2935806"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(AADHP 2016)</a:t>
            </a:r>
          </a:p>
        </p:txBody>
      </p:sp>
      <p:sp>
        <p:nvSpPr>
          <p:cNvPr id="33" name="TextBox 32">
            <a:extLst>
              <a:ext uri="{FF2B5EF4-FFF2-40B4-BE49-F238E27FC236}">
                <a16:creationId xmlns:a16="http://schemas.microsoft.com/office/drawing/2014/main" id="{7AC0B3DF-BEEB-41E9-9A04-83BEA820616E}"/>
              </a:ext>
            </a:extLst>
          </p:cNvPr>
          <p:cNvSpPr txBox="1"/>
          <p:nvPr/>
        </p:nvSpPr>
        <p:spPr>
          <a:xfrm>
            <a:off x="2244716" y="3774261"/>
            <a:ext cx="2306189" cy="523220"/>
          </a:xfrm>
          <a:prstGeom prst="rect">
            <a:avLst/>
          </a:prstGeom>
          <a:noFill/>
        </p:spPr>
        <p:txBody>
          <a:bodyPr wrap="square" rtlCol="0">
            <a:spAutoFit/>
          </a:bodyPr>
          <a:lstStyle/>
          <a:p>
            <a:pPr algn="ctr"/>
            <a:r>
              <a:rPr lang="en-US" sz="1400" b="0" u="none" dirty="0">
                <a:solidFill>
                  <a:srgbClr val="FF0000"/>
                </a:solidFill>
                <a:latin typeface="Arial" pitchFamily="34" charset="0"/>
                <a:cs typeface="Arial" pitchFamily="34" charset="0"/>
              </a:rPr>
              <a:t>M employment declines found in all studies</a:t>
            </a:r>
          </a:p>
        </p:txBody>
      </p:sp>
    </p:spTree>
    <p:extLst>
      <p:ext uri="{BB962C8B-B14F-4D97-AF65-F5344CB8AC3E}">
        <p14:creationId xmlns:p14="http://schemas.microsoft.com/office/powerpoint/2010/main" val="438473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4AE72-55D0-43A6-9E5B-CAA74C948FE1}"/>
              </a:ext>
            </a:extLst>
          </p:cNvPr>
          <p:cNvSpPr>
            <a:spLocks noGrp="1"/>
          </p:cNvSpPr>
          <p:nvPr>
            <p:ph type="title"/>
          </p:nvPr>
        </p:nvSpPr>
        <p:spPr>
          <a:xfrm>
            <a:off x="353219" y="274638"/>
            <a:ext cx="8437562" cy="723900"/>
          </a:xfrm>
        </p:spPr>
        <p:txBody>
          <a:bodyPr/>
          <a:lstStyle/>
          <a:p>
            <a:r>
              <a:rPr lang="en-US" dirty="0"/>
              <a:t>Existing China Shock Evidence is Mixed</a:t>
            </a:r>
            <a:endParaRPr lang="en-US" sz="1400" dirty="0"/>
          </a:p>
        </p:txBody>
      </p:sp>
      <p:sp>
        <p:nvSpPr>
          <p:cNvPr id="3" name="Slide Number Placeholder 2">
            <a:extLst>
              <a:ext uri="{FF2B5EF4-FFF2-40B4-BE49-F238E27FC236}">
                <a16:creationId xmlns:a16="http://schemas.microsoft.com/office/drawing/2014/main" id="{9CC6BE3C-2437-48D6-B598-D062E5C99CC5}"/>
              </a:ext>
            </a:extLst>
          </p:cNvPr>
          <p:cNvSpPr>
            <a:spLocks noGrp="1"/>
          </p:cNvSpPr>
          <p:nvPr>
            <p:ph type="sldNum" sz="quarter" idx="11"/>
          </p:nvPr>
        </p:nvSpPr>
        <p:spPr/>
        <p:txBody>
          <a:bodyPr/>
          <a:lstStyle/>
          <a:p>
            <a:pPr>
              <a:defRPr/>
            </a:pPr>
            <a:endParaRPr lang="en-GB"/>
          </a:p>
          <a:p>
            <a:pPr>
              <a:defRPr/>
            </a:pPr>
            <a:fld id="{B18DCB8B-D2FE-45D5-9D77-2EAE87C4CC26}" type="slidenum">
              <a:rPr lang="en-GB" smtClean="0"/>
              <a:pPr>
                <a:defRPr/>
              </a:pPr>
              <a:t>9</a:t>
            </a:fld>
            <a:endParaRPr lang="en-GB" dirty="0"/>
          </a:p>
        </p:txBody>
      </p:sp>
      <p:sp>
        <p:nvSpPr>
          <p:cNvPr id="8" name="TextBox 7">
            <a:extLst>
              <a:ext uri="{FF2B5EF4-FFF2-40B4-BE49-F238E27FC236}">
                <a16:creationId xmlns:a16="http://schemas.microsoft.com/office/drawing/2014/main" id="{E3B45810-84E0-427C-9199-A2D7C24C1D02}"/>
              </a:ext>
            </a:extLst>
          </p:cNvPr>
          <p:cNvSpPr txBox="1"/>
          <p:nvPr/>
        </p:nvSpPr>
        <p:spPr>
          <a:xfrm>
            <a:off x="1934545" y="2247900"/>
            <a:ext cx="3175582"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(ADH 2013)</a:t>
            </a:r>
          </a:p>
        </p:txBody>
      </p:sp>
      <p:sp>
        <p:nvSpPr>
          <p:cNvPr id="10" name="TextBox 9">
            <a:extLst>
              <a:ext uri="{FF2B5EF4-FFF2-40B4-BE49-F238E27FC236}">
                <a16:creationId xmlns:a16="http://schemas.microsoft.com/office/drawing/2014/main" id="{3031E125-EA13-4D57-B8EF-3E4CE1D17D49}"/>
              </a:ext>
            </a:extLst>
          </p:cNvPr>
          <p:cNvSpPr txBox="1"/>
          <p:nvPr/>
        </p:nvSpPr>
        <p:spPr>
          <a:xfrm>
            <a:off x="1934544" y="2787610"/>
            <a:ext cx="2935806"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(AADHP 2016)</a:t>
            </a:r>
          </a:p>
        </p:txBody>
      </p:sp>
      <p:sp>
        <p:nvSpPr>
          <p:cNvPr id="16" name="TextBox 15">
            <a:extLst>
              <a:ext uri="{FF2B5EF4-FFF2-40B4-BE49-F238E27FC236}">
                <a16:creationId xmlns:a16="http://schemas.microsoft.com/office/drawing/2014/main" id="{D094921D-EEB0-4834-BA9C-724560A8A22E}"/>
              </a:ext>
            </a:extLst>
          </p:cNvPr>
          <p:cNvSpPr txBox="1"/>
          <p:nvPr/>
        </p:nvSpPr>
        <p:spPr>
          <a:xfrm>
            <a:off x="5310341" y="2247900"/>
            <a:ext cx="2931740" cy="276999"/>
          </a:xfrm>
          <a:prstGeom prst="rect">
            <a:avLst/>
          </a:prstGeom>
          <a:solidFill>
            <a:srgbClr val="FFFF00"/>
          </a:solidFill>
        </p:spPr>
        <p:txBody>
          <a:bodyPr wrap="square" rtlCol="0">
            <a:spAutoFit/>
          </a:bodyPr>
          <a:lstStyle/>
          <a:p>
            <a:r>
              <a:rPr lang="en-US" sz="1200" b="0" u="none" dirty="0">
                <a:solidFill>
                  <a:schemeClr val="accent6"/>
                </a:solidFill>
                <a:latin typeface="Arial" pitchFamily="34" charset="0"/>
                <a:cs typeface="Arial" pitchFamily="34" charset="0"/>
              </a:rPr>
              <a:t>0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(ADH 2013)</a:t>
            </a:r>
          </a:p>
        </p:txBody>
      </p:sp>
      <p:sp>
        <p:nvSpPr>
          <p:cNvPr id="17" name="TextBox 16">
            <a:extLst>
              <a:ext uri="{FF2B5EF4-FFF2-40B4-BE49-F238E27FC236}">
                <a16:creationId xmlns:a16="http://schemas.microsoft.com/office/drawing/2014/main" id="{29BEF45D-646B-4043-9ECF-20711031838B}"/>
              </a:ext>
            </a:extLst>
          </p:cNvPr>
          <p:cNvSpPr txBox="1"/>
          <p:nvPr/>
        </p:nvSpPr>
        <p:spPr>
          <a:xfrm>
            <a:off x="5306276" y="2515296"/>
            <a:ext cx="2935806" cy="276999"/>
          </a:xfrm>
          <a:prstGeom prst="rect">
            <a:avLst/>
          </a:prstGeom>
          <a:solidFill>
            <a:srgbClr val="FFFF00"/>
          </a:solidFill>
        </p:spPr>
        <p:txBody>
          <a:bodyPr wrap="square" rtlCol="0">
            <a:spAutoFit/>
          </a:bodyPr>
          <a:lstStyle/>
          <a:p>
            <a:r>
              <a:rPr lang="en-US" sz="1200" b="0" u="none" dirty="0">
                <a:solidFill>
                  <a:schemeClr val="accent6"/>
                </a:solidFill>
                <a:latin typeface="Wingdings 3" panose="05040102010807070707" pitchFamily="18" charset="2"/>
                <a:cs typeface="Arial" pitchFamily="34" charset="0"/>
              </a:rPr>
              <a:t>h</a:t>
            </a:r>
            <a:r>
              <a:rPr lang="en-US" sz="1200" b="0" u="none" dirty="0">
                <a:solidFill>
                  <a:schemeClr val="accent6"/>
                </a:solidFill>
                <a:latin typeface="Arial" pitchFamily="34" charset="0"/>
                <a:cs typeface="Arial" pitchFamily="34" charset="0"/>
              </a:rPr>
              <a:t> high-skill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(BHKL 2016)</a:t>
            </a:r>
          </a:p>
        </p:txBody>
      </p:sp>
      <p:sp>
        <p:nvSpPr>
          <p:cNvPr id="18" name="TextBox 17">
            <a:extLst>
              <a:ext uri="{FF2B5EF4-FFF2-40B4-BE49-F238E27FC236}">
                <a16:creationId xmlns:a16="http://schemas.microsoft.com/office/drawing/2014/main" id="{BA7CFEF4-0E24-48C1-B810-8EE08DAA963C}"/>
              </a:ext>
            </a:extLst>
          </p:cNvPr>
          <p:cNvSpPr txBox="1"/>
          <p:nvPr/>
        </p:nvSpPr>
        <p:spPr>
          <a:xfrm>
            <a:off x="5306275" y="2787611"/>
            <a:ext cx="2935806" cy="276999"/>
          </a:xfrm>
          <a:prstGeom prst="rect">
            <a:avLst/>
          </a:prstGeom>
          <a:solidFill>
            <a:srgbClr val="FFFF00"/>
          </a:solid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(AADHP 2016)</a:t>
            </a:r>
          </a:p>
        </p:txBody>
      </p:sp>
      <p:sp>
        <p:nvSpPr>
          <p:cNvPr id="23" name="TextBox 22">
            <a:extLst>
              <a:ext uri="{FF2B5EF4-FFF2-40B4-BE49-F238E27FC236}">
                <a16:creationId xmlns:a16="http://schemas.microsoft.com/office/drawing/2014/main" id="{4B2D3379-EA84-4BE9-919E-5EBF1A9ABD56}"/>
              </a:ext>
            </a:extLst>
          </p:cNvPr>
          <p:cNvSpPr txBox="1"/>
          <p:nvPr/>
        </p:nvSpPr>
        <p:spPr>
          <a:xfrm>
            <a:off x="1934545" y="2510612"/>
            <a:ext cx="3175582"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region</a:t>
            </a:r>
            <a:r>
              <a:rPr lang="en-US" sz="1200" b="0" u="none" baseline="30000" dirty="0" err="1">
                <a:solidFill>
                  <a:schemeClr val="accent6"/>
                </a:solidFill>
                <a:latin typeface="Arial" pitchFamily="34" charset="0"/>
                <a:cs typeface="Arial" pitchFamily="34" charset="0"/>
              </a:rPr>
              <a:t>own</a:t>
            </a:r>
            <a:r>
              <a:rPr lang="en-US" sz="1200" b="0" u="none" dirty="0">
                <a:solidFill>
                  <a:schemeClr val="accent6"/>
                </a:solidFill>
                <a:latin typeface="Arial" pitchFamily="34" charset="0"/>
                <a:cs typeface="Arial" pitchFamily="34" charset="0"/>
              </a:rPr>
              <a:t> (BHKL 2019)</a:t>
            </a:r>
          </a:p>
        </p:txBody>
      </p:sp>
      <p:sp>
        <p:nvSpPr>
          <p:cNvPr id="24" name="TextBox 23">
            <a:extLst>
              <a:ext uri="{FF2B5EF4-FFF2-40B4-BE49-F238E27FC236}">
                <a16:creationId xmlns:a16="http://schemas.microsoft.com/office/drawing/2014/main" id="{8F5CB01D-BF64-40B0-820D-CAE9CEA657CA}"/>
              </a:ext>
            </a:extLst>
          </p:cNvPr>
          <p:cNvSpPr txBox="1"/>
          <p:nvPr/>
        </p:nvSpPr>
        <p:spPr>
          <a:xfrm>
            <a:off x="1457129" y="1779814"/>
            <a:ext cx="3352800" cy="369332"/>
          </a:xfrm>
          <a:prstGeom prst="rect">
            <a:avLst/>
          </a:prstGeom>
          <a:noFill/>
        </p:spPr>
        <p:txBody>
          <a:bodyPr wrap="square" rtlCol="0">
            <a:spAutoFit/>
          </a:bodyPr>
          <a:lstStyle/>
          <a:p>
            <a:pPr algn="ctr"/>
            <a:r>
              <a:rPr lang="en-US" sz="1800" b="0" dirty="0">
                <a:latin typeface="Arial" pitchFamily="34" charset="0"/>
                <a:cs typeface="Arial" pitchFamily="34" charset="0"/>
              </a:rPr>
              <a:t>Manufacturing</a:t>
            </a:r>
          </a:p>
        </p:txBody>
      </p:sp>
      <p:sp>
        <p:nvSpPr>
          <p:cNvPr id="25" name="TextBox 24">
            <a:extLst>
              <a:ext uri="{FF2B5EF4-FFF2-40B4-BE49-F238E27FC236}">
                <a16:creationId xmlns:a16="http://schemas.microsoft.com/office/drawing/2014/main" id="{74E40ED2-0B5D-4DF5-916B-79B486341144}"/>
              </a:ext>
            </a:extLst>
          </p:cNvPr>
          <p:cNvSpPr txBox="1"/>
          <p:nvPr/>
        </p:nvSpPr>
        <p:spPr>
          <a:xfrm>
            <a:off x="4938222" y="1784952"/>
            <a:ext cx="3352800" cy="369332"/>
          </a:xfrm>
          <a:prstGeom prst="rect">
            <a:avLst/>
          </a:prstGeom>
          <a:noFill/>
        </p:spPr>
        <p:txBody>
          <a:bodyPr wrap="square" rtlCol="0">
            <a:spAutoFit/>
          </a:bodyPr>
          <a:lstStyle/>
          <a:p>
            <a:pPr algn="ctr"/>
            <a:r>
              <a:rPr lang="en-US" sz="1800" b="0" dirty="0">
                <a:latin typeface="Arial" pitchFamily="34" charset="0"/>
                <a:cs typeface="Arial" pitchFamily="34" charset="0"/>
              </a:rPr>
              <a:t>Non-Manufacturing</a:t>
            </a:r>
          </a:p>
        </p:txBody>
      </p:sp>
      <p:sp>
        <p:nvSpPr>
          <p:cNvPr id="26" name="TextBox 25">
            <a:extLst>
              <a:ext uri="{FF2B5EF4-FFF2-40B4-BE49-F238E27FC236}">
                <a16:creationId xmlns:a16="http://schemas.microsoft.com/office/drawing/2014/main" id="{CABB943B-0756-4720-962E-A027052DE386}"/>
              </a:ext>
            </a:extLst>
          </p:cNvPr>
          <p:cNvSpPr txBox="1"/>
          <p:nvPr/>
        </p:nvSpPr>
        <p:spPr>
          <a:xfrm>
            <a:off x="-146431" y="2440117"/>
            <a:ext cx="1970833" cy="369332"/>
          </a:xfrm>
          <a:prstGeom prst="rect">
            <a:avLst/>
          </a:prstGeom>
          <a:noFill/>
        </p:spPr>
        <p:txBody>
          <a:bodyPr wrap="square" rtlCol="0">
            <a:spAutoFit/>
          </a:bodyPr>
          <a:lstStyle/>
          <a:p>
            <a:pPr algn="r"/>
            <a:r>
              <a:rPr lang="en-US" sz="1800" b="0" dirty="0">
                <a:latin typeface="Arial" pitchFamily="34" charset="0"/>
                <a:cs typeface="Arial" pitchFamily="34" charset="0"/>
              </a:rPr>
              <a:t>Employment</a:t>
            </a:r>
          </a:p>
        </p:txBody>
      </p:sp>
      <p:sp>
        <p:nvSpPr>
          <p:cNvPr id="27" name="TextBox 26">
            <a:extLst>
              <a:ext uri="{FF2B5EF4-FFF2-40B4-BE49-F238E27FC236}">
                <a16:creationId xmlns:a16="http://schemas.microsoft.com/office/drawing/2014/main" id="{A95B05B2-76BE-499C-A565-7DEF35F7DE8B}"/>
              </a:ext>
            </a:extLst>
          </p:cNvPr>
          <p:cNvSpPr txBox="1"/>
          <p:nvPr/>
        </p:nvSpPr>
        <p:spPr>
          <a:xfrm>
            <a:off x="-146432" y="4702834"/>
            <a:ext cx="1970833" cy="369332"/>
          </a:xfrm>
          <a:prstGeom prst="rect">
            <a:avLst/>
          </a:prstGeom>
          <a:noFill/>
        </p:spPr>
        <p:txBody>
          <a:bodyPr wrap="square" rtlCol="0">
            <a:spAutoFit/>
          </a:bodyPr>
          <a:lstStyle/>
          <a:p>
            <a:pPr algn="r"/>
            <a:r>
              <a:rPr lang="en-US" sz="1800" b="0" dirty="0">
                <a:latin typeface="Arial" pitchFamily="34" charset="0"/>
                <a:cs typeface="Arial" pitchFamily="34" charset="0"/>
              </a:rPr>
              <a:t>Wages</a:t>
            </a:r>
          </a:p>
        </p:txBody>
      </p:sp>
      <p:sp>
        <p:nvSpPr>
          <p:cNvPr id="29" name="TextBox 28">
            <a:extLst>
              <a:ext uri="{FF2B5EF4-FFF2-40B4-BE49-F238E27FC236}">
                <a16:creationId xmlns:a16="http://schemas.microsoft.com/office/drawing/2014/main" id="{D9A4D59A-A41B-428A-90B9-B845C7F56F4C}"/>
              </a:ext>
            </a:extLst>
          </p:cNvPr>
          <p:cNvSpPr txBox="1"/>
          <p:nvPr/>
        </p:nvSpPr>
        <p:spPr>
          <a:xfrm>
            <a:off x="1929909" y="3359543"/>
            <a:ext cx="3521022"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(PS 2016)</a:t>
            </a:r>
          </a:p>
        </p:txBody>
      </p:sp>
      <p:sp>
        <p:nvSpPr>
          <p:cNvPr id="30" name="TextBox 29">
            <a:extLst>
              <a:ext uri="{FF2B5EF4-FFF2-40B4-BE49-F238E27FC236}">
                <a16:creationId xmlns:a16="http://schemas.microsoft.com/office/drawing/2014/main" id="{998E83C0-E211-4B55-B721-FC47307A25BE}"/>
              </a:ext>
            </a:extLst>
          </p:cNvPr>
          <p:cNvSpPr txBox="1"/>
          <p:nvPr/>
        </p:nvSpPr>
        <p:spPr>
          <a:xfrm>
            <a:off x="1934544" y="3071807"/>
            <a:ext cx="2935806" cy="276999"/>
          </a:xfrm>
          <a:prstGeom prst="rect">
            <a:avLst/>
          </a:prstGeom>
          <a:no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(AADHP 2016)</a:t>
            </a:r>
          </a:p>
        </p:txBody>
      </p:sp>
      <p:sp>
        <p:nvSpPr>
          <p:cNvPr id="31" name="TextBox 30">
            <a:extLst>
              <a:ext uri="{FF2B5EF4-FFF2-40B4-BE49-F238E27FC236}">
                <a16:creationId xmlns:a16="http://schemas.microsoft.com/office/drawing/2014/main" id="{AFFD7BAB-0EF2-42B6-A847-46A2D5C198E1}"/>
              </a:ext>
            </a:extLst>
          </p:cNvPr>
          <p:cNvSpPr txBox="1"/>
          <p:nvPr/>
        </p:nvSpPr>
        <p:spPr>
          <a:xfrm>
            <a:off x="5306275" y="3071808"/>
            <a:ext cx="2935806" cy="276999"/>
          </a:xfrm>
          <a:prstGeom prst="rect">
            <a:avLst/>
          </a:prstGeom>
          <a:solidFill>
            <a:srgbClr val="FFFF00"/>
          </a:solidFill>
        </p:spPr>
        <p:txBody>
          <a:bodyPr wrap="square" rtlCol="0">
            <a:spAutoFit/>
          </a:bodyPr>
          <a:lstStyle/>
          <a:p>
            <a:r>
              <a:rPr lang="en-US" sz="1200" b="0" u="none" dirty="0" err="1">
                <a:solidFill>
                  <a:schemeClr val="accent6"/>
                </a:solidFill>
                <a:latin typeface="Wingdings 3" panose="05040102010807070707" pitchFamily="18" charset="2"/>
                <a:cs typeface="Arial" pitchFamily="34" charset="0"/>
              </a:rPr>
              <a:t>i</a:t>
            </a:r>
            <a:r>
              <a:rPr lang="en-US" sz="1200" b="0" u="none"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own</a:t>
            </a:r>
            <a:r>
              <a:rPr lang="en-US" sz="1200" b="0" u="none" baseline="30000" dirty="0">
                <a:solidFill>
                  <a:schemeClr val="accent6"/>
                </a:solidFill>
                <a:latin typeface="Arial" pitchFamily="34" charset="0"/>
                <a:cs typeface="Arial" pitchFamily="34" charset="0"/>
              </a:rPr>
              <a:t>  </a:t>
            </a:r>
            <a:r>
              <a:rPr lang="en-US" sz="1200" b="0" u="none" dirty="0" err="1">
                <a:solidFill>
                  <a:schemeClr val="accent6"/>
                </a:solidFill>
                <a:latin typeface="Arial" pitchFamily="34" charset="0"/>
                <a:cs typeface="Arial" pitchFamily="34" charset="0"/>
              </a:rPr>
              <a:t>industry</a:t>
            </a:r>
            <a:r>
              <a:rPr lang="en-US" sz="1200" b="0" u="none" baseline="30000" dirty="0" err="1">
                <a:solidFill>
                  <a:schemeClr val="accent6"/>
                </a:solidFill>
                <a:latin typeface="Arial" pitchFamily="34" charset="0"/>
                <a:cs typeface="Arial" pitchFamily="34" charset="0"/>
              </a:rPr>
              <a:t>down</a:t>
            </a:r>
            <a:r>
              <a:rPr lang="en-US" sz="1200" b="0" u="none" baseline="30000" dirty="0">
                <a:solidFill>
                  <a:schemeClr val="accent6"/>
                </a:solidFill>
                <a:latin typeface="Arial" pitchFamily="34" charset="0"/>
                <a:cs typeface="Arial" pitchFamily="34" charset="0"/>
              </a:rPr>
              <a:t> </a:t>
            </a:r>
            <a:r>
              <a:rPr lang="en-US" sz="1200" b="0" u="none" dirty="0">
                <a:solidFill>
                  <a:schemeClr val="accent6"/>
                </a:solidFill>
                <a:latin typeface="Arial" pitchFamily="34" charset="0"/>
                <a:cs typeface="Arial" pitchFamily="34" charset="0"/>
              </a:rPr>
              <a:t>(AADHP 2016)</a:t>
            </a:r>
          </a:p>
        </p:txBody>
      </p:sp>
      <p:sp>
        <p:nvSpPr>
          <p:cNvPr id="36" name="TextBox 35">
            <a:extLst>
              <a:ext uri="{FF2B5EF4-FFF2-40B4-BE49-F238E27FC236}">
                <a16:creationId xmlns:a16="http://schemas.microsoft.com/office/drawing/2014/main" id="{D2EF9FFE-EE2C-46B4-8B77-23C0F93666EE}"/>
              </a:ext>
            </a:extLst>
          </p:cNvPr>
          <p:cNvSpPr txBox="1"/>
          <p:nvPr/>
        </p:nvSpPr>
        <p:spPr>
          <a:xfrm>
            <a:off x="2249352" y="3778955"/>
            <a:ext cx="2306189" cy="523220"/>
          </a:xfrm>
          <a:prstGeom prst="rect">
            <a:avLst/>
          </a:prstGeom>
          <a:noFill/>
        </p:spPr>
        <p:txBody>
          <a:bodyPr wrap="square" rtlCol="0">
            <a:spAutoFit/>
          </a:bodyPr>
          <a:lstStyle/>
          <a:p>
            <a:pPr algn="ctr"/>
            <a:r>
              <a:rPr lang="en-US" sz="1400" b="0" u="none" dirty="0">
                <a:solidFill>
                  <a:schemeClr val="bg1">
                    <a:lumMod val="50000"/>
                  </a:schemeClr>
                </a:solidFill>
                <a:latin typeface="Arial" pitchFamily="34" charset="0"/>
                <a:cs typeface="Arial" pitchFamily="34" charset="0"/>
              </a:rPr>
              <a:t>M employment declines found in all studies</a:t>
            </a:r>
          </a:p>
        </p:txBody>
      </p:sp>
      <p:sp>
        <p:nvSpPr>
          <p:cNvPr id="37" name="TextBox 36">
            <a:extLst>
              <a:ext uri="{FF2B5EF4-FFF2-40B4-BE49-F238E27FC236}">
                <a16:creationId xmlns:a16="http://schemas.microsoft.com/office/drawing/2014/main" id="{26F20421-52D3-42E8-9E6A-4DCCFA08E3E9}"/>
              </a:ext>
            </a:extLst>
          </p:cNvPr>
          <p:cNvSpPr txBox="1"/>
          <p:nvPr/>
        </p:nvSpPr>
        <p:spPr>
          <a:xfrm>
            <a:off x="5621083" y="3774261"/>
            <a:ext cx="2306189" cy="523220"/>
          </a:xfrm>
          <a:prstGeom prst="rect">
            <a:avLst/>
          </a:prstGeom>
          <a:noFill/>
        </p:spPr>
        <p:txBody>
          <a:bodyPr wrap="square" rtlCol="0">
            <a:spAutoFit/>
          </a:bodyPr>
          <a:lstStyle/>
          <a:p>
            <a:pPr algn="ctr"/>
            <a:r>
              <a:rPr lang="en-US" sz="1400" b="0" u="none" dirty="0">
                <a:solidFill>
                  <a:srgbClr val="FF0000"/>
                </a:solidFill>
                <a:latin typeface="Arial" pitchFamily="34" charset="0"/>
                <a:cs typeface="Arial" pitchFamily="34" charset="0"/>
              </a:rPr>
              <a:t>NM employment results are mixed</a:t>
            </a:r>
          </a:p>
        </p:txBody>
      </p:sp>
    </p:spTree>
    <p:extLst>
      <p:ext uri="{BB962C8B-B14F-4D97-AF65-F5344CB8AC3E}">
        <p14:creationId xmlns:p14="http://schemas.microsoft.com/office/powerpoint/2010/main" val="1278310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p:sld>
</file>

<file path=ppt/theme/theme1.xml><?xml version="1.0" encoding="utf-8"?>
<a:theme xmlns:a="http://schemas.openxmlformats.org/drawingml/2006/main" name="presentatio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Tahoma"/>
        <a:ea typeface=""/>
        <a:cs typeface=""/>
      </a:majorFont>
      <a:minorFont>
        <a:latin typeface="Tahoma"/>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2000" b="1" i="0" u="sng" strike="noStrike" cap="none" normalizeH="0" baseline="0" smtClean="0">
            <a:ln>
              <a:noFill/>
            </a:ln>
            <a:solidFill>
              <a:schemeClr val="tx1"/>
            </a:solidFill>
            <a:effectLst/>
            <a:latin typeface="Tahoma" charset="0"/>
          </a:defRPr>
        </a:defPPr>
      </a:lstStyle>
    </a:spDef>
    <a:lnDef>
      <a:spPr bwMode="auto">
        <a:solidFill>
          <a:schemeClr val="accent1"/>
        </a:solidFill>
        <a:ln w="9525" cap="flat" cmpd="sng" algn="ctr">
          <a:solidFill>
            <a:srgbClr val="00B050"/>
          </a:solidFill>
          <a:prstDash val="solid"/>
          <a:round/>
          <a:headEnd type="none" w="med" len="med"/>
          <a:tailEnd type="none" w="med" len="med"/>
        </a:ln>
        <a:effectLst/>
      </a:spPr>
      <a:bodyPr/>
      <a:lstStyle/>
    </a:lnDef>
    <a:txDef>
      <a:spPr>
        <a:noFill/>
      </a:spPr>
      <a:bodyPr wrap="square" rtlCol="0">
        <a:spAutoFit/>
      </a:bodyPr>
      <a:lstStyle>
        <a:defPPr algn="just">
          <a:defRPr sz="1000" b="0" u="none" dirty="0" smtClean="0">
            <a:latin typeface="Arial" pitchFamily="34" charset="0"/>
            <a:cs typeface="Arial" pitchFamily="34" charset="0"/>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presentation</Template>
  <TotalTime>54155</TotalTime>
  <Words>4319</Words>
  <Application>Microsoft Office PowerPoint</Application>
  <PresentationFormat>On-screen Show (4:3)</PresentationFormat>
  <Paragraphs>792</Paragraphs>
  <Slides>77</Slides>
  <Notes>17</Notes>
  <HiddenSlides>9</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77</vt:i4>
      </vt:variant>
    </vt:vector>
  </HeadingPairs>
  <TitlesOfParts>
    <vt:vector size="84" baseType="lpstr">
      <vt:lpstr>Symbol</vt:lpstr>
      <vt:lpstr>Wingdings 3</vt:lpstr>
      <vt:lpstr>Tahoma</vt:lpstr>
      <vt:lpstr>Arial</vt:lpstr>
      <vt:lpstr>Cambria Math</vt:lpstr>
      <vt:lpstr>presentation</vt:lpstr>
      <vt:lpstr>Worksheet</vt:lpstr>
      <vt:lpstr>Trade Liberalization and Labor-Market Gains: Evidence from US Matched Employer-Employee Data  </vt:lpstr>
      <vt:lpstr>PowerPoint Presentation</vt:lpstr>
      <vt:lpstr>Motivation</vt:lpstr>
      <vt:lpstr>Key Findings/Contributions</vt:lpstr>
      <vt:lpstr>Related Literatures An incomplete list!</vt:lpstr>
      <vt:lpstr>Existing China Shock Evidence is Mixed</vt:lpstr>
      <vt:lpstr>Existing China Shock Evidence is Mixed</vt:lpstr>
      <vt:lpstr>Existing China Shock Evidence is Mixed</vt:lpstr>
      <vt:lpstr>Existing China Shock Evidence is Mixed</vt:lpstr>
      <vt:lpstr>Existing China Shock Evidence is Mixed</vt:lpstr>
      <vt:lpstr>Existing China Shock Evidence is Mixed</vt:lpstr>
      <vt:lpstr>Outline</vt:lpstr>
      <vt:lpstr>Data</vt:lpstr>
      <vt:lpstr>LEHD Samples</vt:lpstr>
      <vt:lpstr>Outline</vt:lpstr>
      <vt:lpstr>PowerPoint Presentation</vt:lpstr>
      <vt:lpstr>MnNM Transitions, 2000g2007  46 State Sample</vt:lpstr>
      <vt:lpstr>MnNM Transitions, 2000g2007  46 State Sample</vt:lpstr>
      <vt:lpstr>MnNM Transitions, 2000g2007  46 State Sample</vt:lpstr>
      <vt:lpstr>MnNM Transitions, 2000g2007  46 State Sample</vt:lpstr>
      <vt:lpstr>MnNM Transitions, 2000g2007  46 State Sample</vt:lpstr>
      <vt:lpstr>PowerPoint Presentation</vt:lpstr>
      <vt:lpstr>Gross Flows out of M, 2000g2007 45% stay in M, 23%gNE</vt:lpstr>
      <vt:lpstr>Gross Flows out of M, 2000g2007 45% stay in M, 23%gNE</vt:lpstr>
      <vt:lpstr>Gross Flows out of M, 2000g2007</vt:lpstr>
      <vt:lpstr>Gross Flows out of M, 2000g2007 (In Levels)</vt:lpstr>
      <vt:lpstr>Gross Flows out of M, 2000g2007</vt:lpstr>
      <vt:lpstr>Median Worker-Level DEarnings by Transition Path 2000g2007</vt:lpstr>
      <vt:lpstr>Median Worker-Level DEarnings by Transition Path 2000g2007</vt:lpstr>
      <vt:lpstr>Median Worker-Level DEarnings by Transition Path 2000g2007</vt:lpstr>
      <vt:lpstr>Outline</vt:lpstr>
      <vt:lpstr>PNTR</vt:lpstr>
      <vt:lpstr>Two Dimensions of Exposure </vt:lpstr>
      <vt:lpstr>PowerPoint Presentation</vt:lpstr>
      <vt:lpstr>Regression Samples</vt:lpstr>
      <vt:lpstr>Earnings Outcomes worker j, firm f, county c, industry i, year t</vt:lpstr>
      <vt:lpstr>Earnings Outcomes worker j, firm f, county c, industry i, year t</vt:lpstr>
      <vt:lpstr>Specifications</vt:lpstr>
      <vt:lpstr>“Direct” Specification (1993-2014) worker j, firm f, county c, industry i, year t</vt:lpstr>
      <vt:lpstr>“Direct” Specification (1993-2014) worker j, firm f, county c, industry i, year t</vt:lpstr>
      <vt:lpstr>“Direct” Earnings DID Specification, by LHS Transformation 1993-2014</vt:lpstr>
      <vt:lpstr>“Direct” Earnings DID Specification, by LHS Transformation 1993-2014</vt:lpstr>
      <vt:lpstr>Literature?</vt:lpstr>
      <vt:lpstr>PowerPoint Presentation</vt:lpstr>
      <vt:lpstr>Timing?</vt:lpstr>
      <vt:lpstr>PowerPoint Presentation</vt:lpstr>
      <vt:lpstr>PowerPoint Presentation</vt:lpstr>
      <vt:lpstr>PowerPoint Presentation</vt:lpstr>
      <vt:lpstr>Outline</vt:lpstr>
      <vt:lpstr>IO Specification</vt:lpstr>
      <vt:lpstr>Up- and Downstream Industry Exposure Manufacturing Highlighted, Medians Noted with Dashed Lines</vt:lpstr>
      <vt:lpstr>Up- and Downstream County Exposure Medians Noted with Dashed Lines</vt:lpstr>
      <vt:lpstr>“IO” Specification</vt:lpstr>
      <vt:lpstr>“IO” Specification</vt:lpstr>
      <vt:lpstr>Economic Significance?</vt:lpstr>
      <vt:lpstr>County-Industry Predicted (Relative) Earnings Growth</vt:lpstr>
      <vt:lpstr>County-Industry Predicted (Relative) Earnings Growth</vt:lpstr>
      <vt:lpstr>Intuition for Economic Significance</vt:lpstr>
      <vt:lpstr>Results by Sample and Earnings Transformation</vt:lpstr>
      <vt:lpstr>Results by Sample and Earnings Transformation</vt:lpstr>
      <vt:lpstr>Results by Sample and Earnings Transformation</vt:lpstr>
      <vt:lpstr>Results by Sample and Earnings Transformation</vt:lpstr>
      <vt:lpstr>Results by Sample and Earnings Transformation</vt:lpstr>
      <vt:lpstr>Why Does M Do Relatively Worse Under “IO”</vt:lpstr>
      <vt:lpstr>Unions?</vt:lpstr>
      <vt:lpstr>Outline</vt:lpstr>
      <vt:lpstr>Triple Interaction DID</vt:lpstr>
      <vt:lpstr>Triple Interaction DID</vt:lpstr>
      <vt:lpstr>Triple Interaction DID</vt:lpstr>
      <vt:lpstr>Triple Interaction DID</vt:lpstr>
      <vt:lpstr>PowerPoint Presentation</vt:lpstr>
      <vt:lpstr>Outline</vt:lpstr>
      <vt:lpstr>High vs Low Tenure</vt:lpstr>
      <vt:lpstr>Alternate County Exposure</vt:lpstr>
      <vt:lpstr>Outline</vt:lpstr>
      <vt:lpstr>Conclusions</vt:lpstr>
      <vt:lpstr>Thanks!</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Surprisingly Swift Decline of U.S.  Manufacturing Employment   May 2011       Justin R. Pierce, U.S. Census Bureau Peter K. Schott, Yale School of Management &amp; NBER</dc:title>
  <dc:creator>pks4</dc:creator>
  <cp:lastModifiedBy>Schott, Peter</cp:lastModifiedBy>
  <cp:revision>3355</cp:revision>
  <cp:lastPrinted>2014-02-20T16:21:36Z</cp:lastPrinted>
  <dcterms:created xsi:type="dcterms:W3CDTF">2012-10-07T19:45:42Z</dcterms:created>
  <dcterms:modified xsi:type="dcterms:W3CDTF">2023-10-15T00:16:33Z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PageLayout">
    <vt:lpwstr>Message</vt:lpwstr>
  </property>
</Properties>
</file>